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handoutMasterIdLst>
    <p:handoutMasterId r:id="rId27"/>
  </p:handoutMasterIdLst>
  <p:sldIdLst>
    <p:sldId id="281" r:id="rId3"/>
    <p:sldId id="323" r:id="rId4"/>
    <p:sldId id="259" r:id="rId5"/>
    <p:sldId id="266" r:id="rId6"/>
    <p:sldId id="302" r:id="rId7"/>
    <p:sldId id="263" r:id="rId8"/>
    <p:sldId id="260"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8" r:id="rId24"/>
    <p:sldId id="280" r:id="rId25"/>
  </p:sldIdLst>
  <p:sldSz cx="12192000" cy="6858000"/>
  <p:notesSz cx="6858000" cy="9144000"/>
  <p:embeddedFontLst>
    <p:embeddedFont>
      <p:font typeface="Gilroy" panose="00000400000000000000" charset="0"/>
      <p:regular r:id="rId31"/>
    </p:embeddedFont>
    <p:embeddedFont>
      <p:font typeface="DM Serif Display" charset="0"/>
      <p:regular r:id="rId32"/>
      <p:italic r:id="rId33"/>
    </p:embeddedFont>
    <p:embeddedFont>
      <p:font typeface="Calibri" panose="020F0502020204030204" charset="0"/>
      <p:regular r:id="rId34"/>
      <p:bold r:id="rId35"/>
      <p:italic r:id="rId36"/>
      <p:bold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0" userDrawn="1">
          <p15:clr>
            <a:srgbClr val="A4A3A4"/>
          </p15:clr>
        </p15:guide>
        <p15:guide id="2" pos="3840" userDrawn="1">
          <p15:clr>
            <a:srgbClr val="A4A3A4"/>
          </p15:clr>
        </p15:guide>
        <p15:guide id="3" pos="424" userDrawn="1">
          <p15:clr>
            <a:srgbClr val="A4A3A4"/>
          </p15:clr>
        </p15:guide>
        <p15:guide id="4" pos="7194" userDrawn="1">
          <p15:clr>
            <a:srgbClr val="A4A3A4"/>
          </p15:clr>
        </p15:guide>
        <p15:guide id="5" orient="horz" pos="414" userDrawn="1">
          <p15:clr>
            <a:srgbClr val="A4A3A4"/>
          </p15:clr>
        </p15:guide>
        <p15:guide id="7" orient="horz" pos="802" userDrawn="1">
          <p15:clr>
            <a:srgbClr val="A4A3A4"/>
          </p15:clr>
        </p15:guide>
        <p15:guide id="8" orient="horz" pos="3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195"/>
    <a:srgbClr val="1A3497"/>
    <a:srgbClr val="1B56A6"/>
    <a:srgbClr val="AF2EE2"/>
    <a:srgbClr val="030452"/>
    <a:srgbClr val="C44BAD"/>
    <a:srgbClr val="1B7FC0"/>
    <a:srgbClr val="E653AD"/>
    <a:srgbClr val="06023D"/>
    <a:srgbClr val="020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74" autoAdjust="0"/>
    <p:restoredTop sz="94660"/>
  </p:normalViewPr>
  <p:slideViewPr>
    <p:cSldViewPr snapToGrid="0" showGuides="1">
      <p:cViewPr varScale="1">
        <p:scale>
          <a:sx n="100" d="100"/>
          <a:sy n="100" d="100"/>
        </p:scale>
        <p:origin x="348" y="78"/>
      </p:cViewPr>
      <p:guideLst>
        <p:guide orient="horz" pos="2140"/>
        <p:guide pos="3840"/>
        <p:guide pos="424"/>
        <p:guide pos="7194"/>
        <p:guide orient="horz" pos="414"/>
        <p:guide orient="horz" pos="802"/>
        <p:guide orient="horz" pos="3893"/>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1.xml"/><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9" name="文本框 8"/>
          <p:cNvSpPr txBox="1"/>
          <p:nvPr/>
        </p:nvSpPr>
        <p:spPr>
          <a:xfrm>
            <a:off x="10115089" y="6260953"/>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2564765" y="1891665"/>
            <a:ext cx="8084820" cy="3415030"/>
          </a:xfrm>
          <a:prstGeom prst="rect">
            <a:avLst/>
          </a:prstGeom>
          <a:noFill/>
        </p:spPr>
        <p:txBody>
          <a:bodyPr wrap="square">
            <a:spAutoFit/>
          </a:bodyPr>
          <a:lstStyle/>
          <a:p>
            <a:pPr fontAlgn="ctr"/>
            <a:r>
              <a:rPr lang="en-US" altLang="zh-CN" sz="5400" b="0" i="0" u="none" strike="noStrike" dirty="0">
                <a:solidFill>
                  <a:schemeClr val="bg1"/>
                </a:solidFill>
                <a:effectLst/>
                <a:latin typeface="+mj-lt"/>
                <a:ea typeface="Arial" panose="020B0604020202020204" pitchFamily="34" charset="0"/>
              </a:rPr>
              <a:t>Introduction to HTML</a:t>
            </a:r>
            <a:endParaRPr lang="en-US" altLang="zh-CN" sz="5400" b="0" i="0" u="none" strike="noStrike" dirty="0">
              <a:solidFill>
                <a:schemeClr val="bg1"/>
              </a:solidFill>
              <a:effectLst/>
              <a:latin typeface="+mj-lt"/>
              <a:ea typeface="Arial" panose="020B0604020202020204" pitchFamily="34" charset="0"/>
            </a:endParaRPr>
          </a:p>
          <a:p>
            <a:pPr fontAlgn="ctr"/>
            <a:endParaRPr lang="en-US" altLang="zh-CN" sz="5400" b="0" i="0" u="none" strike="noStrike" dirty="0">
              <a:solidFill>
                <a:schemeClr val="bg1"/>
              </a:solidFill>
              <a:effectLst/>
              <a:latin typeface="+mj-lt"/>
              <a:ea typeface="Arial" panose="020B0604020202020204" pitchFamily="34" charset="0"/>
            </a:endParaRPr>
          </a:p>
          <a:p>
            <a:pPr fontAlgn="ctr"/>
            <a:r>
              <a:rPr lang="en-US" altLang="zh-CN" sz="5400" b="0" i="0" u="none" strike="noStrike" dirty="0">
                <a:solidFill>
                  <a:schemeClr val="bg1"/>
                </a:solidFill>
                <a:effectLst/>
                <a:latin typeface="+mj-lt"/>
                <a:ea typeface="Arial" panose="020B0604020202020204" pitchFamily="34" charset="0"/>
              </a:rPr>
              <a:t>Example:</a:t>
            </a:r>
            <a:endParaRPr lang="en-US" altLang="zh-CN" sz="5400" b="0" i="0" u="none" strike="noStrike" dirty="0">
              <a:solidFill>
                <a:schemeClr val="bg1"/>
              </a:solidFill>
              <a:effectLst/>
              <a:latin typeface="+mj-lt"/>
              <a:ea typeface="Arial" panose="020B0604020202020204" pitchFamily="34" charset="0"/>
            </a:endParaRPr>
          </a:p>
          <a:p>
            <a:pPr fontAlgn="ctr"/>
            <a:r>
              <a:rPr lang="en-US" altLang="zh-CN" sz="5400" b="0" i="0" u="none" strike="noStrike" dirty="0">
                <a:solidFill>
                  <a:schemeClr val="bg1"/>
                </a:solidFill>
                <a:effectLst/>
                <a:latin typeface="+mj-lt"/>
                <a:ea typeface="Arial" panose="020B0604020202020204" pitchFamily="34" charset="0"/>
              </a:rPr>
              <a:t>Portfolio Website</a:t>
            </a:r>
            <a:endParaRPr lang="en-US" altLang="zh-CN" sz="5400" b="0" i="0" u="none" strike="noStrike" dirty="0">
              <a:solidFill>
                <a:schemeClr val="bg1"/>
              </a:solidFill>
              <a:effectLst/>
              <a:latin typeface="+mj-lt"/>
              <a:ea typeface="Arial" panose="020B0604020202020204" pitchFamily="34" charset="0"/>
            </a:endParaRPr>
          </a:p>
        </p:txBody>
      </p:sp>
      <p:sp>
        <p:nvSpPr>
          <p:cNvPr id="3" name="文本框 2"/>
          <p:cNvSpPr txBox="1"/>
          <p:nvPr/>
        </p:nvSpPr>
        <p:spPr>
          <a:xfrm>
            <a:off x="2593431" y="4158551"/>
            <a:ext cx="2721421" cy="252730"/>
          </a:xfrm>
          <a:prstGeom prst="rect">
            <a:avLst/>
          </a:prstGeom>
          <a:noFill/>
        </p:spPr>
        <p:txBody>
          <a:bodyPr wrap="square">
            <a:spAutoFit/>
          </a:bodyPr>
          <a:lstStyle/>
          <a:p>
            <a:endParaRPr lang="zh-CN" altLang="en-US" sz="105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870893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628015" y="1037590"/>
            <a:ext cx="4064000" cy="5354320"/>
          </a:xfrm>
          <a:prstGeom prst="rect">
            <a:avLst/>
          </a:prstGeom>
          <a:noFill/>
        </p:spPr>
        <p:txBody>
          <a:bodyPr wrap="square" rtlCol="0">
            <a:spAutoFit/>
          </a:bodyPr>
          <a:p>
            <a:r>
              <a:rPr lang="en-US" altLang="en-US">
                <a:solidFill>
                  <a:schemeClr val="bg1"/>
                </a:solidFill>
              </a:rPr>
              <a:t>&lt;h1&gt;Welcome to BS(Hons.) M. Shoaib Qamar Homepage&lt;/h1&gt;</a:t>
            </a:r>
            <a:endParaRPr lang="en-US" altLang="en-US">
              <a:solidFill>
                <a:schemeClr val="bg1"/>
              </a:solidFill>
            </a:endParaRPr>
          </a:p>
          <a:p>
            <a:r>
              <a:rPr lang="en-US" altLang="en-US">
                <a:solidFill>
                  <a:schemeClr val="bg1"/>
                </a:solidFill>
              </a:rPr>
              <a:t> &lt;div&gt;</a:t>
            </a:r>
            <a:endParaRPr lang="en-US" altLang="en-US">
              <a:solidFill>
                <a:schemeClr val="bg1"/>
              </a:solidFill>
            </a:endParaRPr>
          </a:p>
          <a:p>
            <a:r>
              <a:rPr lang="en-US" altLang="en-US">
                <a:solidFill>
                  <a:schemeClr val="bg1"/>
                </a:solidFill>
              </a:rPr>
              <a:t> &lt;h3&gt; "I will remain a student till my life because there are a lot of things in this world that have to be explored." &lt;/h3&gt;</a:t>
            </a:r>
            <a:endParaRPr lang="en-US" altLang="en-US">
              <a:solidFill>
                <a:schemeClr val="bg1"/>
              </a:solidFill>
            </a:endParaRPr>
          </a:p>
          <a:p>
            <a:r>
              <a:rPr lang="en-US" altLang="en-US">
                <a:solidFill>
                  <a:schemeClr val="bg1"/>
                </a:solidFill>
              </a:rPr>
              <a:t> &lt;/div&gt;</a:t>
            </a:r>
            <a:endParaRPr lang="en-US" altLang="en-US">
              <a:solidFill>
                <a:schemeClr val="bg1"/>
              </a:solidFill>
            </a:endParaRPr>
          </a:p>
          <a:p>
            <a:r>
              <a:rPr lang="en-US" altLang="en-US">
                <a:solidFill>
                  <a:schemeClr val="bg1"/>
                </a:solidFill>
              </a:rPr>
              <a:t>  &lt;div class="container"&gt;</a:t>
            </a:r>
            <a:endParaRPr lang="en-US" altLang="en-US">
              <a:solidFill>
                <a:schemeClr val="bg1"/>
              </a:solidFill>
            </a:endParaRPr>
          </a:p>
          <a:p>
            <a:r>
              <a:rPr lang="en-US" altLang="en-US">
                <a:solidFill>
                  <a:schemeClr val="bg1"/>
                </a:solidFill>
              </a:rPr>
              <a:t>      &lt;div class="image"&gt;</a:t>
            </a:r>
            <a:endParaRPr lang="en-US" altLang="en-US">
              <a:solidFill>
                <a:schemeClr val="bg1"/>
              </a:solidFill>
            </a:endParaRPr>
          </a:p>
          <a:p>
            <a:r>
              <a:rPr lang="en-US" altLang="en-US">
                <a:solidFill>
                  <a:schemeClr val="bg1"/>
                </a:solidFill>
              </a:rPr>
              <a:t>        &lt;img src="1.jpg" alt width="400" height="400" /&gt;</a:t>
            </a:r>
            <a:endParaRPr lang="en-US" altLang="en-US">
              <a:solidFill>
                <a:schemeClr val="bg1"/>
              </a:solidFill>
            </a:endParaRPr>
          </a:p>
          <a:p>
            <a:r>
              <a:rPr lang="en-US" altLang="en-US">
                <a:solidFill>
                  <a:schemeClr val="bg1"/>
                </a:solidFill>
              </a:rPr>
              <a:t>      &lt;/div&gt;</a:t>
            </a:r>
            <a:endParaRPr lang="en-US" altLang="en-US">
              <a:solidFill>
                <a:schemeClr val="bg1"/>
              </a:solidFill>
            </a:endParaRPr>
          </a:p>
          <a:p>
            <a:r>
              <a:rPr lang="en-US" altLang="en-US">
                <a:solidFill>
                  <a:schemeClr val="bg1"/>
                </a:solidFill>
              </a:rPr>
              <a:t>      &lt;div class="text"&gt;</a:t>
            </a:r>
            <a:endParaRPr lang="en-US" altLang="en-US">
              <a:solidFill>
                <a:schemeClr val="bg1"/>
              </a:solidFill>
            </a:endParaRPr>
          </a:p>
          <a:p>
            <a:r>
              <a:rPr lang="en-US" altLang="en-US">
                <a:solidFill>
                  <a:schemeClr val="bg1"/>
                </a:solidFill>
              </a:rPr>
              <a:t>        &lt;p&gt; </a:t>
            </a:r>
            <a:endParaRPr lang="en-US" altLang="en-US">
              <a:solidFill>
                <a:schemeClr val="bg1"/>
              </a:solidFill>
            </a:endParaRPr>
          </a:p>
          <a:p>
            <a:r>
              <a:rPr lang="en-US" altLang="en-US">
                <a:solidFill>
                  <a:schemeClr val="bg1"/>
                </a:solidFill>
              </a:rPr>
              <a:t>&lt;b&gt;BS(Hons.) M. Shoaib Qamar &lt;/b&gt;</a:t>
            </a:r>
            <a:endParaRPr lang="en-US" altLang="en-US">
              <a:solidFill>
                <a:schemeClr val="bg1"/>
              </a:solidFill>
            </a:endParaRPr>
          </a:p>
          <a:p>
            <a:r>
              <a:rPr lang="en-US" altLang="en-US">
                <a:solidFill>
                  <a:schemeClr val="bg1"/>
                </a:solidFill>
              </a:rPr>
              <a:t>&lt;/p&gt;</a:t>
            </a:r>
            <a:endParaRPr lang="en-US" altLang="en-US">
              <a:solidFill>
                <a:schemeClr val="bg1"/>
              </a:solidFill>
            </a:endParaRPr>
          </a:p>
          <a:p>
            <a:r>
              <a:rPr lang="en-US" altLang="en-US">
                <a:solidFill>
                  <a:schemeClr val="bg1"/>
                </a:solidFill>
              </a:rPr>
              <a:t>      &lt;/div&gt;</a:t>
            </a:r>
            <a:endParaRPr lang="en-US" altLang="en-US">
              <a:solidFill>
                <a:schemeClr val="bg1"/>
              </a:solidFill>
            </a:endParaRPr>
          </a:p>
          <a:p>
            <a:r>
              <a:rPr lang="en-US" altLang="en-US">
                <a:solidFill>
                  <a:schemeClr val="bg1"/>
                </a:solidFill>
              </a:rPr>
              <a:t>    &lt;/div&gt;</a:t>
            </a:r>
            <a:endParaRPr lang="en-US" altLang="en-US">
              <a:solidFill>
                <a:schemeClr val="bg1"/>
              </a:solidFill>
            </a:endParaRPr>
          </a:p>
        </p:txBody>
      </p:sp>
      <p:pic>
        <p:nvPicPr>
          <p:cNvPr id="5" name="Picture 4"/>
          <p:cNvPicPr>
            <a:picLocks noChangeAspect="1"/>
          </p:cNvPicPr>
          <p:nvPr/>
        </p:nvPicPr>
        <p:blipFill>
          <a:blip r:embed="rId2"/>
          <a:stretch>
            <a:fillRect/>
          </a:stretch>
        </p:blipFill>
        <p:spPr>
          <a:xfrm>
            <a:off x="5447030" y="1037590"/>
            <a:ext cx="6342380" cy="47853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870893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1291590" y="2410460"/>
            <a:ext cx="10158730" cy="2173605"/>
          </a:xfrm>
          <a:prstGeom prst="rect">
            <a:avLst/>
          </a:prstGeom>
          <a:noFill/>
        </p:spPr>
        <p:txBody>
          <a:bodyPr wrap="square" rtlCol="0">
            <a:noAutofit/>
          </a:bodyPr>
          <a:p>
            <a:r>
              <a:rPr lang="en-US" sz="5400" b="1">
                <a:solidFill>
                  <a:schemeClr val="bg1"/>
                </a:solidFill>
              </a:rPr>
              <a:t>Source Code of Bio Sketch</a:t>
            </a:r>
            <a:endParaRPr lang="en-US" sz="5400" b="1">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087485" y="0"/>
            <a:ext cx="3115945"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341630" y="761365"/>
            <a:ext cx="11703685" cy="5754370"/>
          </a:xfrm>
          <a:prstGeom prst="rect">
            <a:avLst/>
          </a:prstGeom>
          <a:noFill/>
        </p:spPr>
        <p:txBody>
          <a:bodyPr wrap="square" rtlCol="0">
            <a:spAutoFit/>
          </a:bodyPr>
          <a:p>
            <a:r>
              <a:rPr lang="en-US" altLang="en-US" sz="1600">
                <a:solidFill>
                  <a:schemeClr val="bg1"/>
                </a:solidFill>
              </a:rPr>
              <a:t> &lt;h1&gt;Bio Sketch&lt;/h1&gt;</a:t>
            </a:r>
            <a:endParaRPr lang="en-US" altLang="en-US" sz="1600">
              <a:solidFill>
                <a:schemeClr val="bg1"/>
              </a:solidFill>
            </a:endParaRPr>
          </a:p>
          <a:p>
            <a:r>
              <a:rPr lang="en-US" altLang="en-US" sz="1600">
                <a:solidFill>
                  <a:schemeClr val="bg1"/>
                </a:solidFill>
              </a:rPr>
              <a:t> &lt;div&gt;</a:t>
            </a:r>
            <a:endParaRPr lang="en-US" altLang="en-US" sz="1600">
              <a:solidFill>
                <a:schemeClr val="bg1"/>
              </a:solidFill>
            </a:endParaRPr>
          </a:p>
          <a:p>
            <a:r>
              <a:rPr lang="en-US" altLang="en-US" sz="1600">
                <a:solidFill>
                  <a:schemeClr val="bg1"/>
                </a:solidFill>
              </a:rPr>
              <a:t> &lt;p&gt; Short Biography of BS(Hons.) M. Shoaib Qamar &lt;/p&gt;</a:t>
            </a:r>
            <a:endParaRPr lang="en-US" altLang="en-US" sz="1600">
              <a:solidFill>
                <a:schemeClr val="bg1"/>
              </a:solidFill>
            </a:endParaRPr>
          </a:p>
          <a:p>
            <a:r>
              <a:rPr lang="en-US" altLang="en-US" sz="1600">
                <a:solidFill>
                  <a:schemeClr val="bg1"/>
                </a:solidFill>
              </a:rPr>
              <a:t> &lt;/div&gt;</a:t>
            </a:r>
            <a:endParaRPr lang="en-US" altLang="en-US" sz="1600">
              <a:solidFill>
                <a:schemeClr val="bg1"/>
              </a:solidFill>
            </a:endParaRPr>
          </a:p>
          <a:p>
            <a:r>
              <a:rPr lang="en-US" altLang="en-US" sz="1600">
                <a:solidFill>
                  <a:schemeClr val="bg1"/>
                </a:solidFill>
              </a:rPr>
              <a:t>  &lt;div class="container"&gt;</a:t>
            </a:r>
            <a:endParaRPr lang="en-US" altLang="en-US" sz="1600">
              <a:solidFill>
                <a:schemeClr val="bg1"/>
              </a:solidFill>
            </a:endParaRPr>
          </a:p>
          <a:p>
            <a:r>
              <a:rPr lang="en-US" altLang="en-US" sz="1600">
                <a:solidFill>
                  <a:schemeClr val="bg1"/>
                </a:solidFill>
              </a:rPr>
              <a:t>      &lt;div class="image"&gt;</a:t>
            </a:r>
            <a:endParaRPr lang="en-US" altLang="en-US" sz="1600">
              <a:solidFill>
                <a:schemeClr val="bg1"/>
              </a:solidFill>
            </a:endParaRPr>
          </a:p>
          <a:p>
            <a:r>
              <a:rPr lang="en-US" altLang="en-US" sz="1600">
                <a:solidFill>
                  <a:schemeClr val="bg1"/>
                </a:solidFill>
              </a:rPr>
              <a:t>        &lt;img src="1.jpg" alt width="400" height="400" /&gt;</a:t>
            </a:r>
            <a:endParaRPr lang="en-US" altLang="en-US" sz="1600">
              <a:solidFill>
                <a:schemeClr val="bg1"/>
              </a:solidFill>
            </a:endParaRPr>
          </a:p>
          <a:p>
            <a:r>
              <a:rPr lang="en-US" altLang="en-US" sz="1600">
                <a:solidFill>
                  <a:schemeClr val="bg1"/>
                </a:solidFill>
              </a:rPr>
              <a:t>      &lt;/div&gt;</a:t>
            </a:r>
            <a:endParaRPr lang="en-US" altLang="en-US" sz="1600">
              <a:solidFill>
                <a:schemeClr val="bg1"/>
              </a:solidFill>
            </a:endParaRPr>
          </a:p>
          <a:p>
            <a:r>
              <a:rPr lang="en-US" altLang="en-US" sz="1600">
                <a:solidFill>
                  <a:schemeClr val="bg1"/>
                </a:solidFill>
              </a:rPr>
              <a:t>      &lt;div class="text"&gt;</a:t>
            </a:r>
            <a:endParaRPr lang="en-US" altLang="en-US" sz="1600">
              <a:solidFill>
                <a:schemeClr val="bg1"/>
              </a:solidFill>
            </a:endParaRPr>
          </a:p>
          <a:p>
            <a:r>
              <a:rPr lang="en-US" altLang="en-US" sz="1600">
                <a:solidFill>
                  <a:schemeClr val="bg1"/>
                </a:solidFill>
              </a:rPr>
              <a:t>        &lt;p&gt;As a BS Computer Science student, focusing on the core subjects is crucial. These include programming fundamentals with languages like Python, Java, or C++, as well as mastering data structures and algorithms for problem-solving and technical interviews. It's also essential to understand databases, both relational (e.g., MySQL) and NoSQL (e.g., MongoDB), along with operating systems, computer networks, and software engineering principles. Exploring advanced topics such as machine learning, AI, web development, mobile app development, and cybersecurity can open up diverse career opportunities. Alongside academics, consistently practicing coding on platforms like LeetCode or HackerRank, collaborating on group projects using tools like Git, and participating in hackathons can greatly enhance your skills. Building a strong project portfolio, gaining practical experience through internships, and staying updated on tech trends will set you apart. Developing communication skills to effectively explain technical concepts is equally important for success in this field.</a:t>
            </a:r>
            <a:endParaRPr lang="en-US" altLang="en-US" sz="1600">
              <a:solidFill>
                <a:schemeClr val="bg1"/>
              </a:solidFill>
            </a:endParaRPr>
          </a:p>
          <a:p>
            <a:endParaRPr lang="en-US" altLang="en-US" sz="1600">
              <a:solidFill>
                <a:schemeClr val="bg1"/>
              </a:solidFill>
            </a:endParaRPr>
          </a:p>
          <a:p>
            <a:r>
              <a:rPr lang="en-US" altLang="en-US" sz="1600">
                <a:solidFill>
                  <a:schemeClr val="bg1"/>
                </a:solidFill>
              </a:rPr>
              <a:t>&lt;/p&gt;</a:t>
            </a:r>
            <a:endParaRPr lang="en-US" altLang="en-US" sz="1600">
              <a:solidFill>
                <a:schemeClr val="bg1"/>
              </a:solidFill>
            </a:endParaRPr>
          </a:p>
          <a:p>
            <a:r>
              <a:rPr lang="en-US" altLang="en-US" sz="1600">
                <a:solidFill>
                  <a:schemeClr val="bg1"/>
                </a:solidFill>
              </a:rPr>
              <a:t>      &lt;/div&gt;</a:t>
            </a:r>
            <a:endParaRPr lang="en-US" altLang="en-US" sz="1600">
              <a:solidFill>
                <a:schemeClr val="bg1"/>
              </a:solidFill>
            </a:endParaRPr>
          </a:p>
          <a:p>
            <a:r>
              <a:rPr lang="en-US" altLang="en-US" sz="1600">
                <a:solidFill>
                  <a:schemeClr val="bg1"/>
                </a:solidFill>
              </a:rPr>
              <a:t>    &lt;/div&gt;</a:t>
            </a:r>
            <a:endParaRPr lang="en-US" altLang="en-US" sz="16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281160" y="0"/>
            <a:ext cx="291084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pic>
        <p:nvPicPr>
          <p:cNvPr id="3" name="Picture 2"/>
          <p:cNvPicPr>
            <a:picLocks noChangeAspect="1"/>
          </p:cNvPicPr>
          <p:nvPr/>
        </p:nvPicPr>
        <p:blipFill>
          <a:blip r:embed="rId2"/>
          <a:stretch>
            <a:fillRect/>
          </a:stretch>
        </p:blipFill>
        <p:spPr>
          <a:xfrm>
            <a:off x="1030605" y="1202690"/>
            <a:ext cx="9603105" cy="48977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201150" y="0"/>
            <a:ext cx="299085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1291590" y="2410460"/>
            <a:ext cx="10158730" cy="2173605"/>
          </a:xfrm>
          <a:prstGeom prst="rect">
            <a:avLst/>
          </a:prstGeom>
          <a:noFill/>
        </p:spPr>
        <p:txBody>
          <a:bodyPr wrap="square" rtlCol="0">
            <a:noAutofit/>
          </a:bodyPr>
          <a:p>
            <a:r>
              <a:rPr lang="en-US" sz="5400" b="1">
                <a:solidFill>
                  <a:schemeClr val="bg1"/>
                </a:solidFill>
              </a:rPr>
              <a:t>Source Code of Contact</a:t>
            </a:r>
            <a:endParaRPr lang="en-US" sz="5400" b="1">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372600" y="0"/>
            <a:ext cx="281940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4" name="Text Box 3"/>
          <p:cNvSpPr txBox="1"/>
          <p:nvPr/>
        </p:nvSpPr>
        <p:spPr>
          <a:xfrm>
            <a:off x="434340" y="1666875"/>
            <a:ext cx="4064000" cy="2861310"/>
          </a:xfrm>
          <a:prstGeom prst="rect">
            <a:avLst/>
          </a:prstGeom>
          <a:noFill/>
        </p:spPr>
        <p:txBody>
          <a:bodyPr wrap="square" rtlCol="0">
            <a:spAutoFit/>
          </a:bodyPr>
          <a:p>
            <a:r>
              <a:rPr lang="en-US" altLang="en-US"/>
              <a:t> </a:t>
            </a:r>
            <a:r>
              <a:rPr lang="en-US" altLang="en-US">
                <a:solidFill>
                  <a:schemeClr val="bg1"/>
                </a:solidFill>
              </a:rPr>
              <a:t>&lt;h1&gt;Contact Me&lt;/h1&gt;</a:t>
            </a:r>
            <a:endParaRPr lang="en-US" altLang="en-US">
              <a:solidFill>
                <a:schemeClr val="bg1"/>
              </a:solidFill>
            </a:endParaRPr>
          </a:p>
          <a:p>
            <a:r>
              <a:rPr lang="en-US" altLang="en-US">
                <a:solidFill>
                  <a:schemeClr val="bg1"/>
                </a:solidFill>
              </a:rPr>
              <a:t> &lt;div&gt;</a:t>
            </a:r>
            <a:endParaRPr lang="en-US" altLang="en-US">
              <a:solidFill>
                <a:schemeClr val="bg1"/>
              </a:solidFill>
            </a:endParaRPr>
          </a:p>
          <a:p>
            <a:r>
              <a:rPr lang="en-US" altLang="en-US">
                <a:solidFill>
                  <a:schemeClr val="bg1"/>
                </a:solidFill>
              </a:rPr>
              <a:t> &lt;h4&gt; BS(Hons.) Muhammad Shoaib Qamar&lt;/h4&gt;</a:t>
            </a:r>
            <a:endParaRPr lang="en-US" altLang="en-US">
              <a:solidFill>
                <a:schemeClr val="bg1"/>
              </a:solidFill>
            </a:endParaRPr>
          </a:p>
          <a:p>
            <a:r>
              <a:rPr lang="en-US" altLang="en-US">
                <a:solidFill>
                  <a:schemeClr val="bg1"/>
                </a:solidFill>
              </a:rPr>
              <a:t> &lt;p&gt; Internee &lt;/p&gt;</a:t>
            </a:r>
            <a:endParaRPr lang="en-US" altLang="en-US">
              <a:solidFill>
                <a:schemeClr val="bg1"/>
              </a:solidFill>
            </a:endParaRPr>
          </a:p>
          <a:p>
            <a:r>
              <a:rPr lang="en-US" altLang="en-US">
                <a:solidFill>
                  <a:schemeClr val="bg1"/>
                </a:solidFill>
              </a:rPr>
              <a:t> &lt;p&gt; AI Eye You Science&lt;/p&gt;</a:t>
            </a:r>
            <a:endParaRPr lang="en-US" altLang="en-US">
              <a:solidFill>
                <a:schemeClr val="bg1"/>
              </a:solidFill>
            </a:endParaRPr>
          </a:p>
          <a:p>
            <a:r>
              <a:rPr lang="en-US" altLang="en-US">
                <a:solidFill>
                  <a:schemeClr val="bg1"/>
                </a:solidFill>
              </a:rPr>
              <a:t> &lt;h3&gt; &lt;a href=""&gt;Email id: muhammadshoaibqamar6@gmail.com&lt;/a&gt;&lt;/h3&gt;</a:t>
            </a:r>
            <a:endParaRPr lang="en-US" altLang="en-US">
              <a:solidFill>
                <a:schemeClr val="bg1"/>
              </a:solidFill>
            </a:endParaRPr>
          </a:p>
          <a:p>
            <a:r>
              <a:rPr lang="en-US" altLang="en-US">
                <a:solidFill>
                  <a:schemeClr val="bg1"/>
                </a:solidFill>
              </a:rPr>
              <a:t>&lt;/body&gt;</a:t>
            </a:r>
            <a:endParaRPr lang="en-US" altLang="en-US">
              <a:solidFill>
                <a:schemeClr val="bg1"/>
              </a:solidFill>
            </a:endParaRPr>
          </a:p>
        </p:txBody>
      </p:sp>
      <p:pic>
        <p:nvPicPr>
          <p:cNvPr id="5" name="Picture 4"/>
          <p:cNvPicPr>
            <a:picLocks noChangeAspect="1"/>
          </p:cNvPicPr>
          <p:nvPr/>
        </p:nvPicPr>
        <p:blipFill>
          <a:blip r:embed="rId2"/>
          <a:stretch>
            <a:fillRect/>
          </a:stretch>
        </p:blipFill>
        <p:spPr>
          <a:xfrm>
            <a:off x="4925060" y="1666875"/>
            <a:ext cx="6791325" cy="28498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338945" y="0"/>
            <a:ext cx="2853055"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536575" y="2696210"/>
            <a:ext cx="11428730" cy="2173605"/>
          </a:xfrm>
          <a:prstGeom prst="rect">
            <a:avLst/>
          </a:prstGeom>
          <a:noFill/>
        </p:spPr>
        <p:txBody>
          <a:bodyPr wrap="square" rtlCol="0">
            <a:noAutofit/>
          </a:bodyPr>
          <a:p>
            <a:r>
              <a:rPr lang="en-US" sz="5400" b="1">
                <a:solidFill>
                  <a:schemeClr val="bg1"/>
                </a:solidFill>
              </a:rPr>
              <a:t>Source Code of Educational detail</a:t>
            </a:r>
            <a:endParaRPr lang="en-US" sz="5400" b="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532620" y="0"/>
            <a:ext cx="265938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491490" y="657860"/>
            <a:ext cx="4703445" cy="5908040"/>
          </a:xfrm>
          <a:prstGeom prst="rect">
            <a:avLst/>
          </a:prstGeom>
          <a:noFill/>
        </p:spPr>
        <p:txBody>
          <a:bodyPr wrap="square" rtlCol="0">
            <a:spAutoFit/>
          </a:bodyPr>
          <a:p>
            <a:r>
              <a:rPr lang="en-US" altLang="en-US">
                <a:solidFill>
                  <a:schemeClr val="bg1"/>
                </a:solidFill>
              </a:rPr>
              <a:t> &lt;h1&gt;Educational Details&lt;/h1&gt;</a:t>
            </a:r>
            <a:endParaRPr lang="en-US" altLang="en-US">
              <a:solidFill>
                <a:schemeClr val="bg1"/>
              </a:solidFill>
            </a:endParaRPr>
          </a:p>
          <a:p>
            <a:r>
              <a:rPr lang="en-US" altLang="en-US">
                <a:solidFill>
                  <a:schemeClr val="bg1"/>
                </a:solidFill>
              </a:rPr>
              <a:t> &lt;h3&gt; BS(Hons.) Computer Sciences : 2019 - 2024&lt;/h3&gt;</a:t>
            </a:r>
            <a:endParaRPr lang="en-US" altLang="en-US">
              <a:solidFill>
                <a:schemeClr val="bg1"/>
              </a:solidFill>
            </a:endParaRPr>
          </a:p>
          <a:p>
            <a:r>
              <a:rPr lang="en-US" altLang="en-US">
                <a:solidFill>
                  <a:schemeClr val="bg1"/>
                </a:solidFill>
              </a:rPr>
              <a:t> &lt;p&gt;&lt;b&gt; Place of Study:&lt;/b&gt; COMSATS University Islamabad Vehari Campus Pakistan&lt;/p&gt;</a:t>
            </a:r>
            <a:endParaRPr lang="en-US" altLang="en-US">
              <a:solidFill>
                <a:schemeClr val="bg1"/>
              </a:solidFill>
            </a:endParaRPr>
          </a:p>
          <a:p>
            <a:r>
              <a:rPr lang="en-US" altLang="en-US">
                <a:solidFill>
                  <a:schemeClr val="bg1"/>
                </a:solidFill>
              </a:rPr>
              <a:t>  &lt;p&gt;&lt;b&gt;Supervisor: &lt;/b&gt; Prof. Dr. Rab Nawaz sab&lt;/p&gt;</a:t>
            </a:r>
            <a:endParaRPr lang="en-US" altLang="en-US">
              <a:solidFill>
                <a:schemeClr val="bg1"/>
              </a:solidFill>
            </a:endParaRPr>
          </a:p>
          <a:p>
            <a:r>
              <a:rPr lang="en-US" altLang="en-US">
                <a:solidFill>
                  <a:schemeClr val="bg1"/>
                </a:solidFill>
              </a:rPr>
              <a:t>&lt;p&gt;&lt;b&gt; Obtained:&lt;/b&gt; BSc (Computer Science) in April 2024 with 69.07% marks&lt;/p&gt;</a:t>
            </a:r>
            <a:endParaRPr lang="en-US" altLang="en-US">
              <a:solidFill>
                <a:schemeClr val="bg1"/>
              </a:solidFill>
            </a:endParaRPr>
          </a:p>
          <a:p>
            <a:endParaRPr lang="en-US" altLang="en-US">
              <a:solidFill>
                <a:schemeClr val="bg1"/>
              </a:solidFill>
            </a:endParaRPr>
          </a:p>
          <a:p>
            <a:r>
              <a:rPr lang="en-US" altLang="en-US">
                <a:solidFill>
                  <a:schemeClr val="bg1"/>
                </a:solidFill>
              </a:rPr>
              <a:t> &lt;h3&gt; H.S.S.C. Intermadiate Computer Sciences : 2017 - 2019&lt;/h3&gt;</a:t>
            </a:r>
            <a:endParaRPr lang="en-US" altLang="en-US">
              <a:solidFill>
                <a:schemeClr val="bg1"/>
              </a:solidFill>
            </a:endParaRPr>
          </a:p>
          <a:p>
            <a:r>
              <a:rPr lang="en-US" altLang="en-US">
                <a:solidFill>
                  <a:schemeClr val="bg1"/>
                </a:solidFill>
              </a:rPr>
              <a:t> &lt;p&gt;&lt;b&gt; Place of Study:&lt;/b&gt; National College of Commerce Hasilpur punjab Pakistan&lt;/p&gt;</a:t>
            </a:r>
            <a:endParaRPr lang="en-US" altLang="en-US">
              <a:solidFill>
                <a:schemeClr val="bg1"/>
              </a:solidFill>
            </a:endParaRPr>
          </a:p>
          <a:p>
            <a:r>
              <a:rPr lang="en-US" altLang="en-US">
                <a:solidFill>
                  <a:schemeClr val="bg1"/>
                </a:solidFill>
              </a:rPr>
              <a:t>  &lt;p&gt;&lt;b&gt;Supervisor: &lt;/b&gt; Prof. Kashif sab&lt;/p&gt;</a:t>
            </a:r>
            <a:endParaRPr lang="en-US" altLang="en-US">
              <a:solidFill>
                <a:schemeClr val="bg1"/>
              </a:solidFill>
            </a:endParaRPr>
          </a:p>
          <a:p>
            <a:endParaRPr lang="en-US" altLang="en-US"/>
          </a:p>
          <a:p>
            <a:endParaRPr lang="en-US" altLang="en-US"/>
          </a:p>
        </p:txBody>
      </p:sp>
      <p:pic>
        <p:nvPicPr>
          <p:cNvPr id="5" name="Picture 4"/>
          <p:cNvPicPr>
            <a:picLocks noChangeAspect="1"/>
          </p:cNvPicPr>
          <p:nvPr/>
        </p:nvPicPr>
        <p:blipFill>
          <a:blip r:embed="rId2"/>
          <a:stretch>
            <a:fillRect/>
          </a:stretch>
        </p:blipFill>
        <p:spPr>
          <a:xfrm>
            <a:off x="5302885" y="1887855"/>
            <a:ext cx="6483350" cy="308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8766175" y="0"/>
            <a:ext cx="3425825"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536575" y="2696210"/>
            <a:ext cx="11428730" cy="2173605"/>
          </a:xfrm>
          <a:prstGeom prst="rect">
            <a:avLst/>
          </a:prstGeom>
          <a:noFill/>
        </p:spPr>
        <p:txBody>
          <a:bodyPr wrap="square" rtlCol="0">
            <a:noAutofit/>
          </a:bodyPr>
          <a:p>
            <a:pPr algn="ctr"/>
            <a:r>
              <a:rPr lang="en-US" altLang="en-US" sz="5400" b="1">
                <a:solidFill>
                  <a:schemeClr val="bg1"/>
                </a:solidFill>
              </a:rPr>
              <a:t>Abstract of my BS(Hons.) Thesis</a:t>
            </a:r>
            <a:endParaRPr lang="en-US" sz="5400" b="1">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文本框 15"/>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7" name="文本框 16"/>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301480" y="0"/>
            <a:ext cx="289052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0" y="623570"/>
            <a:ext cx="11817350" cy="5582285"/>
          </a:xfrm>
          <a:prstGeom prst="rect">
            <a:avLst/>
          </a:prstGeom>
          <a:noFill/>
        </p:spPr>
        <p:txBody>
          <a:bodyPr wrap="square" rtlCol="0">
            <a:noAutofit/>
          </a:bodyPr>
          <a:p>
            <a:r>
              <a:rPr lang="en-US" altLang="en-US" sz="1000">
                <a:solidFill>
                  <a:schemeClr val="bg1"/>
                </a:solidFill>
              </a:rPr>
              <a:t> &lt;h1&gt;Abstract of my PhD Thesis&lt;/h1&gt;</a:t>
            </a:r>
            <a:endParaRPr lang="en-US" altLang="en-US" sz="1000">
              <a:solidFill>
                <a:schemeClr val="bg1"/>
              </a:solidFill>
            </a:endParaRPr>
          </a:p>
          <a:p>
            <a:r>
              <a:rPr lang="en-US" altLang="en-US" sz="1000">
                <a:solidFill>
                  <a:schemeClr val="bg1"/>
                </a:solidFill>
              </a:rPr>
              <a:t> &lt;h1&gt; Abstract:&lt;/h1&gt;</a:t>
            </a:r>
            <a:endParaRPr lang="en-US" altLang="en-US" sz="1000">
              <a:solidFill>
                <a:schemeClr val="bg1"/>
              </a:solidFill>
            </a:endParaRPr>
          </a:p>
          <a:p>
            <a:r>
              <a:rPr lang="en-US" altLang="en-US" sz="1000">
                <a:solidFill>
                  <a:schemeClr val="bg1"/>
                </a:solidFill>
              </a:rPr>
              <a:t> &lt;div&gt;</a:t>
            </a:r>
            <a:endParaRPr lang="en-US" altLang="en-US" sz="1000">
              <a:solidFill>
                <a:schemeClr val="bg1"/>
              </a:solidFill>
            </a:endParaRPr>
          </a:p>
          <a:p>
            <a:r>
              <a:rPr lang="en-US" altLang="en-US" sz="1000">
                <a:solidFill>
                  <a:schemeClr val="bg1"/>
                </a:solidFill>
              </a:rPr>
              <a:t> &lt;p&gt;Every business marketing manager / CEOs need to have the most current customer information at their fingertips and be able to work on the move. While on the road they need the ability to create and update all of their records, see what is planned, how they are progressing, have answers ready for their customers, and more importantly, be prepared for upsell opportunities.</a:t>
            </a:r>
            <a:endParaRPr lang="en-US" altLang="en-US" sz="1000">
              <a:solidFill>
                <a:schemeClr val="bg1"/>
              </a:solidFill>
            </a:endParaRPr>
          </a:p>
          <a:p>
            <a:r>
              <a:rPr lang="en-US" altLang="en-US" sz="1000">
                <a:solidFill>
                  <a:schemeClr val="bg1"/>
                </a:solidFill>
              </a:rPr>
              <a:t>CRM will help us to manage your end-to-end sales cycle with access to Leads, Contacts, Accounts, Potentials, Tasks, Events, Calls, Inventory, and Custom modules in CRM.&lt;/p&gt;</a:t>
            </a:r>
            <a:endParaRPr lang="en-US" altLang="en-US" sz="1000">
              <a:solidFill>
                <a:schemeClr val="bg1"/>
              </a:solidFill>
            </a:endParaRPr>
          </a:p>
          <a:p>
            <a:r>
              <a:rPr lang="en-US" altLang="en-US" sz="1000">
                <a:solidFill>
                  <a:schemeClr val="bg1"/>
                </a:solidFill>
              </a:rPr>
              <a:t>&lt;h1&gt;INTERODUCTION&lt;/h1&gt;</a:t>
            </a:r>
            <a:endParaRPr lang="en-US" altLang="en-US" sz="1000">
              <a:solidFill>
                <a:schemeClr val="bg1"/>
              </a:solidFill>
            </a:endParaRPr>
          </a:p>
          <a:p>
            <a:r>
              <a:rPr lang="en-US" altLang="en-US" sz="1000">
                <a:solidFill>
                  <a:schemeClr val="bg1"/>
                </a:solidFill>
              </a:rPr>
              <a:t>&lt;h3&gt;1.1: System Introduction&lt;/h3&gt;</a:t>
            </a:r>
            <a:endParaRPr lang="en-US" altLang="en-US" sz="1000">
              <a:solidFill>
                <a:schemeClr val="bg1"/>
              </a:solidFill>
            </a:endParaRPr>
          </a:p>
          <a:p>
            <a:r>
              <a:rPr lang="en-US" altLang="en-US" sz="1000">
                <a:solidFill>
                  <a:schemeClr val="bg1"/>
                </a:solidFill>
              </a:rPr>
              <a:t>&lt;p&gt;</a:t>
            </a:r>
            <a:endParaRPr lang="en-US" altLang="en-US" sz="1000">
              <a:solidFill>
                <a:schemeClr val="bg1"/>
              </a:solidFill>
            </a:endParaRPr>
          </a:p>
          <a:p>
            <a:r>
              <a:rPr lang="en-US" altLang="en-US" sz="1000">
                <a:solidFill>
                  <a:schemeClr val="bg1"/>
                </a:solidFill>
              </a:rPr>
              <a:t>Every business marketing manager / CEO s need to have the most current customer information at their fingertips and be able to work on the move. While on the road they need the ability to create and update all of their records, see what is planned, how they are progressing, have answers ready for their customers, and more importantly, be prepared for upsell opportunities.</a:t>
            </a:r>
            <a:endParaRPr lang="en-US" altLang="en-US" sz="1000">
              <a:solidFill>
                <a:schemeClr val="bg1"/>
              </a:solidFill>
            </a:endParaRPr>
          </a:p>
          <a:p>
            <a:r>
              <a:rPr lang="en-US" altLang="en-US" sz="1000">
                <a:solidFill>
                  <a:schemeClr val="bg1"/>
                </a:solidFill>
              </a:rPr>
              <a:t>CRM will help us to manage your end-to-end sales cycle with access to Leads, Contacts, Accounts, Potentials, Tasks, Events, Calls, Inventory, and Custom modules in CRM.&lt;/p&gt;</a:t>
            </a:r>
            <a:endParaRPr lang="en-US" altLang="en-US" sz="1000">
              <a:solidFill>
                <a:schemeClr val="bg1"/>
              </a:solidFill>
            </a:endParaRPr>
          </a:p>
          <a:p>
            <a:r>
              <a:rPr lang="en-US" altLang="en-US" sz="1000">
                <a:solidFill>
                  <a:schemeClr val="bg1"/>
                </a:solidFill>
              </a:rPr>
              <a:t> &lt;/div&gt;</a:t>
            </a:r>
            <a:endParaRPr lang="en-US" altLang="en-US" sz="1000">
              <a:solidFill>
                <a:schemeClr val="bg1"/>
              </a:solidFill>
            </a:endParaRPr>
          </a:p>
          <a:p>
            <a:r>
              <a:rPr lang="en-US" altLang="en-US" sz="1000">
                <a:solidFill>
                  <a:schemeClr val="bg1"/>
                </a:solidFill>
              </a:rPr>
              <a:t>&lt;h3&gt;1.2: Background of the System&lt;/h3&gt;</a:t>
            </a:r>
            <a:endParaRPr lang="en-US" altLang="en-US" sz="1000">
              <a:solidFill>
                <a:schemeClr val="bg1"/>
              </a:solidFill>
            </a:endParaRPr>
          </a:p>
          <a:p>
            <a:r>
              <a:rPr lang="en-US" altLang="en-US" sz="1000">
                <a:solidFill>
                  <a:schemeClr val="bg1"/>
                </a:solidFill>
              </a:rPr>
              <a:t>&lt;p&gt;</a:t>
            </a:r>
            <a:endParaRPr lang="en-US" altLang="en-US" sz="1000">
              <a:solidFill>
                <a:schemeClr val="bg1"/>
              </a:solidFill>
            </a:endParaRPr>
          </a:p>
          <a:p>
            <a:r>
              <a:rPr lang="en-US" altLang="en-US" sz="1000">
                <a:solidFill>
                  <a:schemeClr val="bg1"/>
                </a:solidFill>
              </a:rPr>
              <a:t> We have studied applications that have been working in the domain at that time, but these applications cannot fulfill the requirements of application CUSTOMER RELATION MANAGEMENT. The applications that are working in the domain are more cost. These applications have also a drawback of less communication of CRM. Those applications also not provide the main environment of Customer Relationship Management. It is also envisaged that the CRM be able to integrate with other systems, both current and future, to maximize data sharing and reporting. The CRM will be a crucial tool in being able to efficiently manage client contact, communication and reporting.</a:t>
            </a:r>
            <a:endParaRPr lang="en-US" altLang="en-US" sz="1000">
              <a:solidFill>
                <a:schemeClr val="bg1"/>
              </a:solidFill>
            </a:endParaRPr>
          </a:p>
          <a:p>
            <a:r>
              <a:rPr lang="en-US" altLang="en-US" sz="1000">
                <a:solidFill>
                  <a:schemeClr val="bg1"/>
                </a:solidFill>
              </a:rPr>
              <a:t>&lt;/p&gt;</a:t>
            </a:r>
            <a:endParaRPr lang="en-US" altLang="en-US" sz="1000">
              <a:solidFill>
                <a:schemeClr val="bg1"/>
              </a:solidFill>
            </a:endParaRPr>
          </a:p>
          <a:p>
            <a:r>
              <a:rPr lang="en-US" altLang="en-US" sz="1000">
                <a:solidFill>
                  <a:schemeClr val="bg1"/>
                </a:solidFill>
              </a:rPr>
              <a:t>&lt;h3&gt;1.3: Significance of the System&lt;/h3&gt;</a:t>
            </a:r>
            <a:endParaRPr lang="en-US" altLang="en-US" sz="1000">
              <a:solidFill>
                <a:schemeClr val="bg1"/>
              </a:solidFill>
            </a:endParaRPr>
          </a:p>
          <a:p>
            <a:r>
              <a:rPr lang="en-US" altLang="en-US" sz="1000">
                <a:solidFill>
                  <a:schemeClr val="bg1"/>
                </a:solidFill>
              </a:rPr>
              <a:t>&lt;p&gt;</a:t>
            </a:r>
            <a:endParaRPr lang="en-US" altLang="en-US" sz="1000">
              <a:solidFill>
                <a:schemeClr val="bg1"/>
              </a:solidFill>
            </a:endParaRPr>
          </a:p>
          <a:p>
            <a:r>
              <a:rPr lang="en-US" altLang="en-US" sz="1000">
                <a:solidFill>
                  <a:schemeClr val="bg1"/>
                </a:solidFill>
              </a:rPr>
              <a:t> The importance of our system is that it is faster and reliable then manual system. It helps the user and company to save their time and make them boundless. Boundless means they can use the application whenever they want without the restriction of time. Application plays an important role among user and company. It can also play an important role in faculty to make supervision process online.</a:t>
            </a:r>
            <a:endParaRPr lang="en-US" altLang="en-US" sz="1000">
              <a:solidFill>
                <a:schemeClr val="bg1"/>
              </a:solidFill>
            </a:endParaRPr>
          </a:p>
          <a:p>
            <a:r>
              <a:rPr lang="en-US" altLang="en-US" sz="1000">
                <a:solidFill>
                  <a:schemeClr val="bg1"/>
                </a:solidFill>
              </a:rPr>
              <a:t>The significance of this study it is expected to provide an insight into the research process in this new area of technological development in Sudan. Even though a lot of studies have been conducted in this area, but their limitation is obvious: they did not investigate the relationship between CRM dimensions, organizational performance and customer satisfaction. This paper is unique in analyzing the relationship and fills the gap in the literature by focusing on the study of the factors of CRM dimensions that influence the organizational performance in telecommunication companies in Sudan, and how are these companies can benefit from this study to face critical organizational issues of adaptation, survival, and competence in the face of an increasingly changing environment.</a:t>
            </a:r>
            <a:endParaRPr lang="en-US" altLang="en-US" sz="1000">
              <a:solidFill>
                <a:schemeClr val="bg1"/>
              </a:solidFill>
            </a:endParaRPr>
          </a:p>
          <a:p>
            <a:r>
              <a:rPr lang="en-US" altLang="en-US" sz="1000">
                <a:solidFill>
                  <a:schemeClr val="bg1"/>
                </a:solidFill>
              </a:rPr>
              <a:t>&lt;/p&gt;</a:t>
            </a:r>
            <a:endParaRPr lang="en-US" altLang="en-US" sz="1000">
              <a:solidFill>
                <a:schemeClr val="bg1"/>
              </a:solidFill>
            </a:endParaRPr>
          </a:p>
          <a:p>
            <a:r>
              <a:rPr lang="en-US" altLang="en-US" sz="1000">
                <a:solidFill>
                  <a:schemeClr val="bg1"/>
                </a:solidFill>
              </a:rPr>
              <a:t>&lt;&lt;p&gt;</a:t>
            </a:r>
            <a:endParaRPr lang="en-US" altLang="en-US" sz="1000">
              <a:solidFill>
                <a:schemeClr val="bg1"/>
              </a:solidFill>
            </a:endParaRPr>
          </a:p>
          <a:p>
            <a:endParaRPr lang="en-US" altLang="en-US" sz="10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9" name="文本框 8"/>
          <p:cNvSpPr txBox="1"/>
          <p:nvPr/>
        </p:nvSpPr>
        <p:spPr>
          <a:xfrm>
            <a:off x="10115089" y="6260953"/>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2667635" y="1079500"/>
            <a:ext cx="8084820" cy="3723005"/>
          </a:xfrm>
          <a:prstGeom prst="rect">
            <a:avLst/>
          </a:prstGeom>
          <a:noFill/>
        </p:spPr>
        <p:txBody>
          <a:bodyPr wrap="square">
            <a:spAutoFit/>
          </a:bodyPr>
          <a:lstStyle/>
          <a:p>
            <a:pPr algn="ctr" fontAlgn="ctr"/>
            <a:r>
              <a:rPr lang="en-US" altLang="zh-CN" sz="4000" b="0" i="0" u="none" strike="noStrike" dirty="0">
                <a:solidFill>
                  <a:schemeClr val="bg1"/>
                </a:solidFill>
                <a:effectLst/>
                <a:latin typeface="Calibri" panose="020F0502020204030204" charset="0"/>
                <a:ea typeface="Arial" panose="020B0604020202020204" pitchFamily="34" charset="0"/>
                <a:cs typeface="Calibri" panose="020F0502020204030204" charset="0"/>
              </a:rPr>
              <a:t>Title and content Layout list</a:t>
            </a:r>
            <a:endParaRPr lang="en-US" altLang="zh-CN" sz="40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fontAlgn="ctr"/>
            <a:endParaRPr lang="en-US" altLang="zh-CN" sz="1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fontAlgn="ctr"/>
            <a:endParaRPr lang="en-US" altLang="zh-CN" sz="1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HADER SETUP</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HOMEPAGE </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BIO SKETCH</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CONTACT ME</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EDUCAYINAL DETAIL</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BS(HONS.) THESIS</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a:p>
            <a:pPr marL="285750" indent="-285750" fontAlgn="ctr">
              <a:buFont typeface="Arial" panose="020B0604020202020204" pitchFamily="34" charset="0"/>
              <a:buChar char="•"/>
            </a:pPr>
            <a:r>
              <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rPr>
              <a:t>ACHIVEMENTS</a:t>
            </a:r>
            <a:endParaRPr lang="en-US" altLang="zh-CN" sz="2400" b="0" i="0" u="none" strike="noStrike" dirty="0">
              <a:solidFill>
                <a:schemeClr val="bg1"/>
              </a:solidFill>
              <a:effectLst/>
              <a:latin typeface="Calibri" panose="020F0502020204030204" charset="0"/>
              <a:ea typeface="Arial" panose="020B0604020202020204" pitchFamily="34" charset="0"/>
              <a:cs typeface="Calibri" panose="020F0502020204030204" charset="0"/>
            </a:endParaRPr>
          </a:p>
        </p:txBody>
      </p:sp>
      <p:sp>
        <p:nvSpPr>
          <p:cNvPr id="3" name="文本框 2"/>
          <p:cNvSpPr txBox="1"/>
          <p:nvPr/>
        </p:nvSpPr>
        <p:spPr>
          <a:xfrm>
            <a:off x="2593431" y="4158551"/>
            <a:ext cx="2721421" cy="252730"/>
          </a:xfrm>
          <a:prstGeom prst="rect">
            <a:avLst/>
          </a:prstGeom>
          <a:noFill/>
        </p:spPr>
        <p:txBody>
          <a:bodyPr wrap="square">
            <a:spAutoFit/>
          </a:bodyPr>
          <a:lstStyle/>
          <a:p>
            <a:endParaRPr lang="zh-CN" altLang="en-US" sz="105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8571865" y="0"/>
            <a:ext cx="3620135"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pic>
        <p:nvPicPr>
          <p:cNvPr id="5" name="Picture 4"/>
          <p:cNvPicPr>
            <a:picLocks noChangeAspect="1"/>
          </p:cNvPicPr>
          <p:nvPr/>
        </p:nvPicPr>
        <p:blipFill>
          <a:blip r:embed="rId2"/>
          <a:stretch>
            <a:fillRect/>
          </a:stretch>
        </p:blipFill>
        <p:spPr>
          <a:xfrm>
            <a:off x="288290" y="888365"/>
            <a:ext cx="4579620" cy="2189480"/>
          </a:xfrm>
          <a:prstGeom prst="rect">
            <a:avLst/>
          </a:prstGeom>
        </p:spPr>
      </p:pic>
      <p:pic>
        <p:nvPicPr>
          <p:cNvPr id="6" name="Picture 5"/>
          <p:cNvPicPr>
            <a:picLocks noChangeAspect="1"/>
          </p:cNvPicPr>
          <p:nvPr/>
        </p:nvPicPr>
        <p:blipFill>
          <a:blip r:embed="rId3"/>
          <a:stretch>
            <a:fillRect/>
          </a:stretch>
        </p:blipFill>
        <p:spPr>
          <a:xfrm>
            <a:off x="5812790" y="888365"/>
            <a:ext cx="4568190" cy="2188845"/>
          </a:xfrm>
          <a:prstGeom prst="rect">
            <a:avLst/>
          </a:prstGeom>
        </p:spPr>
      </p:pic>
      <p:pic>
        <p:nvPicPr>
          <p:cNvPr id="8" name="Picture 7"/>
          <p:cNvPicPr>
            <a:picLocks noChangeAspect="1"/>
          </p:cNvPicPr>
          <p:nvPr/>
        </p:nvPicPr>
        <p:blipFill>
          <a:blip r:embed="rId4"/>
          <a:stretch>
            <a:fillRect/>
          </a:stretch>
        </p:blipFill>
        <p:spPr>
          <a:xfrm>
            <a:off x="278130" y="3429000"/>
            <a:ext cx="4589780" cy="1974215"/>
          </a:xfrm>
          <a:prstGeom prst="rect">
            <a:avLst/>
          </a:prstGeom>
        </p:spPr>
      </p:pic>
      <p:pic>
        <p:nvPicPr>
          <p:cNvPr id="9" name="Picture 8"/>
          <p:cNvPicPr>
            <a:picLocks noChangeAspect="1"/>
          </p:cNvPicPr>
          <p:nvPr/>
        </p:nvPicPr>
        <p:blipFill>
          <a:blip r:embed="rId5"/>
          <a:stretch>
            <a:fillRect/>
          </a:stretch>
        </p:blipFill>
        <p:spPr>
          <a:xfrm>
            <a:off x="5812790" y="3307715"/>
            <a:ext cx="4568190" cy="2204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057640" y="0"/>
            <a:ext cx="3134360"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1291590" y="2410460"/>
            <a:ext cx="10158730" cy="2173605"/>
          </a:xfrm>
          <a:prstGeom prst="rect">
            <a:avLst/>
          </a:prstGeom>
          <a:noFill/>
        </p:spPr>
        <p:txBody>
          <a:bodyPr wrap="square" rtlCol="0">
            <a:noAutofit/>
          </a:bodyPr>
          <a:p>
            <a:r>
              <a:rPr lang="en-US" sz="5400" b="1">
                <a:solidFill>
                  <a:schemeClr val="bg1"/>
                </a:solidFill>
              </a:rPr>
              <a:t>Source Code of Achivements</a:t>
            </a:r>
            <a:endParaRPr lang="en-US" sz="54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9030335" y="0"/>
            <a:ext cx="3161665" cy="2547620"/>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250825" y="820420"/>
            <a:ext cx="4064000" cy="4799965"/>
          </a:xfrm>
          <a:prstGeom prst="rect">
            <a:avLst/>
          </a:prstGeom>
          <a:noFill/>
        </p:spPr>
        <p:txBody>
          <a:bodyPr wrap="square" rtlCol="0">
            <a:spAutoFit/>
          </a:bodyPr>
          <a:p>
            <a:r>
              <a:rPr lang="en-US" altLang="en-US">
                <a:solidFill>
                  <a:schemeClr val="bg1"/>
                </a:solidFill>
              </a:rPr>
              <a:t> &lt;h1&gt; Achivements&lt;/h1&gt;</a:t>
            </a:r>
            <a:endParaRPr lang="en-US" altLang="en-US">
              <a:solidFill>
                <a:schemeClr val="bg1"/>
              </a:solidFill>
            </a:endParaRPr>
          </a:p>
          <a:p>
            <a:endParaRPr lang="en-US" altLang="en-US">
              <a:solidFill>
                <a:schemeClr val="bg1"/>
              </a:solidFill>
            </a:endParaRPr>
          </a:p>
          <a:p>
            <a:r>
              <a:rPr lang="en-US" altLang="en-US">
                <a:solidFill>
                  <a:schemeClr val="bg1"/>
                </a:solidFill>
              </a:rPr>
              <a:t> &lt;table&gt;</a:t>
            </a:r>
            <a:endParaRPr lang="en-US" altLang="en-US">
              <a:solidFill>
                <a:schemeClr val="bg1"/>
              </a:solidFill>
            </a:endParaRPr>
          </a:p>
          <a:p>
            <a:r>
              <a:rPr lang="en-US" altLang="en-US">
                <a:solidFill>
                  <a:schemeClr val="bg1"/>
                </a:solidFill>
              </a:rPr>
              <a:t>  &lt;tr&gt;</a:t>
            </a:r>
            <a:endParaRPr lang="en-US" altLang="en-US">
              <a:solidFill>
                <a:schemeClr val="bg1"/>
              </a:solidFill>
            </a:endParaRPr>
          </a:p>
          <a:p>
            <a:r>
              <a:rPr lang="en-US" altLang="en-US">
                <a:solidFill>
                  <a:schemeClr val="bg1"/>
                </a:solidFill>
              </a:rPr>
              <a:t>    &lt;th&gt;&lt;img src="code.png"alt width="500" height="400"&gt;&lt;/th&gt;</a:t>
            </a:r>
            <a:endParaRPr lang="en-US" altLang="en-US">
              <a:solidFill>
                <a:schemeClr val="bg1"/>
              </a:solidFill>
            </a:endParaRPr>
          </a:p>
          <a:p>
            <a:r>
              <a:rPr lang="en-US" altLang="en-US">
                <a:solidFill>
                  <a:schemeClr val="bg1"/>
                </a:solidFill>
              </a:rPr>
              <a:t>    &lt;th&gt;&lt;img src="bsdegree.png" alt width="500" height="400"&gt;&lt;/th&gt; </a:t>
            </a:r>
            <a:endParaRPr lang="en-US" altLang="en-US">
              <a:solidFill>
                <a:schemeClr val="bg1"/>
              </a:solidFill>
            </a:endParaRPr>
          </a:p>
          <a:p>
            <a:r>
              <a:rPr lang="en-US" altLang="en-US">
                <a:solidFill>
                  <a:schemeClr val="bg1"/>
                </a:solidFill>
              </a:rPr>
              <a:t>    </a:t>
            </a:r>
            <a:endParaRPr lang="en-US" altLang="en-US">
              <a:solidFill>
                <a:schemeClr val="bg1"/>
              </a:solidFill>
            </a:endParaRPr>
          </a:p>
          <a:p>
            <a:r>
              <a:rPr lang="en-US" altLang="en-US">
                <a:solidFill>
                  <a:schemeClr val="bg1"/>
                </a:solidFill>
              </a:rPr>
              <a:t>  &lt;/tr&gt;</a:t>
            </a:r>
            <a:endParaRPr lang="en-US" altLang="en-US">
              <a:solidFill>
                <a:schemeClr val="bg1"/>
              </a:solidFill>
            </a:endParaRPr>
          </a:p>
          <a:p>
            <a:r>
              <a:rPr lang="en-US" altLang="en-US">
                <a:solidFill>
                  <a:schemeClr val="bg1"/>
                </a:solidFill>
              </a:rPr>
              <a:t>      &lt;tr&gt;</a:t>
            </a:r>
            <a:endParaRPr lang="en-US" altLang="en-US">
              <a:solidFill>
                <a:schemeClr val="bg1"/>
              </a:solidFill>
            </a:endParaRPr>
          </a:p>
          <a:p>
            <a:r>
              <a:rPr lang="en-US" altLang="en-US">
                <a:solidFill>
                  <a:schemeClr val="bg1"/>
                </a:solidFill>
              </a:rPr>
              <a:t>        &lt;th&gt;&lt;img src="web.png"alt width="500" height="400"&gt;&lt;/th&gt;</a:t>
            </a:r>
            <a:endParaRPr lang="en-US" altLang="en-US">
              <a:solidFill>
                <a:schemeClr val="bg1"/>
              </a:solidFill>
            </a:endParaRPr>
          </a:p>
          <a:p>
            <a:r>
              <a:rPr lang="en-US" altLang="en-US">
                <a:solidFill>
                  <a:schemeClr val="bg1"/>
                </a:solidFill>
              </a:rPr>
              <a:t>  &lt;/tr&gt;</a:t>
            </a:r>
            <a:endParaRPr lang="en-US" altLang="en-US">
              <a:solidFill>
                <a:schemeClr val="bg1"/>
              </a:solidFill>
            </a:endParaRPr>
          </a:p>
          <a:p>
            <a:endParaRPr lang="en-US" altLang="en-US">
              <a:solidFill>
                <a:schemeClr val="bg1"/>
              </a:solidFill>
            </a:endParaRPr>
          </a:p>
          <a:p>
            <a:endParaRPr lang="en-US" altLang="en-US">
              <a:solidFill>
                <a:schemeClr val="bg1"/>
              </a:solidFill>
            </a:endParaRPr>
          </a:p>
          <a:p>
            <a:r>
              <a:rPr lang="en-US" altLang="en-US">
                <a:solidFill>
                  <a:schemeClr val="bg1"/>
                </a:solidFill>
              </a:rPr>
              <a:t>  &lt;/table&gt;</a:t>
            </a:r>
            <a:endParaRPr lang="en-US" altLang="en-US">
              <a:solidFill>
                <a:schemeClr val="bg1"/>
              </a:solidFill>
            </a:endParaRPr>
          </a:p>
        </p:txBody>
      </p:sp>
      <p:pic>
        <p:nvPicPr>
          <p:cNvPr id="4" name="Picture 3"/>
          <p:cNvPicPr>
            <a:picLocks noChangeAspect="1"/>
          </p:cNvPicPr>
          <p:nvPr/>
        </p:nvPicPr>
        <p:blipFill>
          <a:blip r:embed="rId2"/>
          <a:stretch>
            <a:fillRect/>
          </a:stretch>
        </p:blipFill>
        <p:spPr>
          <a:xfrm>
            <a:off x="5753100" y="820420"/>
            <a:ext cx="5436870" cy="2829560"/>
          </a:xfrm>
          <a:prstGeom prst="rect">
            <a:avLst/>
          </a:prstGeom>
        </p:spPr>
      </p:pic>
      <p:pic>
        <p:nvPicPr>
          <p:cNvPr id="5" name="Picture 4"/>
          <p:cNvPicPr>
            <a:picLocks noChangeAspect="1"/>
          </p:cNvPicPr>
          <p:nvPr/>
        </p:nvPicPr>
        <p:blipFill>
          <a:blip r:embed="rId3"/>
          <a:stretch>
            <a:fillRect/>
          </a:stretch>
        </p:blipFill>
        <p:spPr>
          <a:xfrm>
            <a:off x="5658485" y="4121150"/>
            <a:ext cx="5625465" cy="2344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文本框 11"/>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9" name="文本框 8"/>
          <p:cNvSpPr txBox="1"/>
          <p:nvPr/>
        </p:nvSpPr>
        <p:spPr>
          <a:xfrm>
            <a:off x="10115089" y="6260953"/>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2555331" y="1840177"/>
            <a:ext cx="6611554" cy="1938992"/>
          </a:xfrm>
          <a:prstGeom prst="rect">
            <a:avLst/>
          </a:prstGeom>
          <a:noFill/>
        </p:spPr>
        <p:txBody>
          <a:bodyPr wrap="square">
            <a:spAutoFit/>
          </a:bodyPr>
          <a:lstStyle/>
          <a:p>
            <a:pPr fontAlgn="ctr"/>
            <a:r>
              <a:rPr lang="en-US" altLang="zh-CN" sz="6000" b="0" i="0" u="none" strike="noStrike" dirty="0">
                <a:solidFill>
                  <a:schemeClr val="bg1"/>
                </a:solidFill>
                <a:effectLst/>
                <a:latin typeface="+mj-lt"/>
                <a:ea typeface="Arial" panose="020B0604020202020204" pitchFamily="34" charset="0"/>
              </a:rPr>
              <a:t>Thank you</a:t>
            </a:r>
            <a:endParaRPr lang="en-US" altLang="zh-CN" sz="6000" b="0" i="0" u="none" strike="noStrike" dirty="0">
              <a:solidFill>
                <a:schemeClr val="bg1"/>
              </a:solidFill>
              <a:effectLst/>
              <a:latin typeface="+mj-lt"/>
              <a:ea typeface="Arial" panose="020B0604020202020204" pitchFamily="34" charset="0"/>
            </a:endParaRPr>
          </a:p>
          <a:p>
            <a:pPr fontAlgn="ctr"/>
            <a:r>
              <a:rPr lang="en-US" altLang="zh-CN" sz="6000" dirty="0">
                <a:solidFill>
                  <a:schemeClr val="bg1"/>
                </a:solidFill>
                <a:latin typeface="+mj-lt"/>
                <a:ea typeface="Arial" panose="020B0604020202020204" pitchFamily="34" charset="0"/>
              </a:rPr>
              <a:t>For watching</a:t>
            </a:r>
            <a:endParaRPr lang="en-US" altLang="zh-CN" sz="6000" b="0" i="0" u="none" strike="noStrike" dirty="0">
              <a:solidFill>
                <a:schemeClr val="bg1"/>
              </a:solidFill>
              <a:effectLst/>
              <a:latin typeface="+mj-lt"/>
              <a:ea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620218" y="2598575"/>
            <a:ext cx="11216844" cy="1938020"/>
          </a:xfrm>
          <a:prstGeom prst="rect">
            <a:avLst/>
          </a:prstGeom>
          <a:noFill/>
        </p:spPr>
        <p:txBody>
          <a:bodyPr wrap="square">
            <a:spAutoFit/>
          </a:bodyPr>
          <a:lstStyle/>
          <a:p>
            <a:pPr algn="ctr"/>
            <a:r>
              <a:rPr lang="en-US" altLang="zh-CN" sz="6000" dirty="0">
                <a:solidFill>
                  <a:schemeClr val="bg1"/>
                </a:solidFill>
                <a:latin typeface="+mj-lt"/>
                <a:ea typeface="Gilroy" panose="00000400000000000000" charset="0"/>
              </a:rPr>
              <a:t>Source Code of Header in HTML</a:t>
            </a:r>
            <a:endParaRPr lang="en-US" altLang="zh-CN" sz="6000" dirty="0">
              <a:solidFill>
                <a:schemeClr val="bg1"/>
              </a:solidFill>
              <a:latin typeface="+mj-lt"/>
              <a:ea typeface="Gilroy" panose="00000400000000000000" charset="0"/>
            </a:endParaRPr>
          </a:p>
          <a:p>
            <a:pPr algn="ctr"/>
            <a:r>
              <a:rPr lang="en-US" altLang="zh-CN" sz="6000" dirty="0">
                <a:solidFill>
                  <a:schemeClr val="bg1"/>
                </a:solidFill>
                <a:latin typeface="+mj-lt"/>
                <a:ea typeface="Gilroy" panose="00000400000000000000" charset="0"/>
              </a:rPr>
              <a:t>and Style</a:t>
            </a:r>
            <a:endParaRPr lang="en-US" altLang="zh-CN" sz="6000" dirty="0">
              <a:solidFill>
                <a:schemeClr val="bg1"/>
              </a:solidFill>
              <a:latin typeface="+mj-lt"/>
              <a:ea typeface="Gilroy" panose="00000400000000000000" charset="0"/>
            </a:endParaRPr>
          </a:p>
        </p:txBody>
      </p:sp>
      <p:sp>
        <p:nvSpPr>
          <p:cNvPr id="12" name="文本框 11"/>
          <p:cNvSpPr txBox="1"/>
          <p:nvPr/>
        </p:nvSpPr>
        <p:spPr>
          <a:xfrm>
            <a:off x="673519" y="348000"/>
            <a:ext cx="1304596" cy="276999"/>
          </a:xfrm>
          <a:prstGeom prst="rect">
            <a:avLst/>
          </a:prstGeom>
          <a:noFill/>
        </p:spPr>
        <p:txBody>
          <a:bodyPr wrap="square">
            <a:spAutoFit/>
          </a:bodyPr>
          <a:lstStyle/>
          <a:p>
            <a:r>
              <a:rPr lang="en-US" altLang="zh-CN" sz="1200" dirty="0">
                <a:solidFill>
                  <a:schemeClr val="bg1"/>
                </a:solidFill>
                <a:latin typeface="+mj-lt"/>
              </a:rPr>
              <a:t>YOUR  LOGO</a:t>
            </a:r>
            <a:endParaRPr lang="zh-CN" altLang="en-US" sz="1200" dirty="0">
              <a:solidFill>
                <a:schemeClr val="bg1"/>
              </a:solidFill>
              <a:latin typeface="+mj-lt"/>
            </a:endParaRPr>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文本框 31"/>
          <p:cNvSpPr txBox="1"/>
          <p:nvPr/>
        </p:nvSpPr>
        <p:spPr>
          <a:xfrm>
            <a:off x="10440574" y="6475719"/>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sp>
        <p:nvSpPr>
          <p:cNvPr id="34" name="文本框 33"/>
          <p:cNvSpPr txBox="1"/>
          <p:nvPr/>
        </p:nvSpPr>
        <p:spPr>
          <a:xfrm>
            <a:off x="620214" y="6474900"/>
            <a:ext cx="4255241" cy="261610"/>
          </a:xfrm>
          <a:prstGeom prst="rect">
            <a:avLst/>
          </a:prstGeom>
          <a:noFill/>
        </p:spPr>
        <p:txBody>
          <a:bodyPr wrap="square">
            <a:spAutoFit/>
          </a:bodyPr>
          <a:lstStyle>
            <a:defPPr>
              <a:defRPr lang="zh-CN"/>
            </a:defPPr>
            <a:lvl1pPr>
              <a:defRPr sz="1050"/>
            </a:lvl1pPr>
          </a:lstStyle>
          <a:p>
            <a:r>
              <a:rPr lang="en-US" altLang="zh-CN" sz="1100" dirty="0">
                <a:solidFill>
                  <a:schemeClr val="bg1"/>
                </a:solidFill>
              </a:rPr>
              <a:t>Graduate Thesis Defense PPT Template</a:t>
            </a:r>
            <a:endParaRPr lang="en-US" altLang="zh-CN" sz="1100" dirty="0">
              <a:solidFill>
                <a:schemeClr val="bg1"/>
              </a:solidFill>
            </a:endParaRPr>
          </a:p>
        </p:txBody>
      </p:sp>
      <p:pic>
        <p:nvPicPr>
          <p:cNvPr id="39" name="图片 38"/>
          <p:cNvPicPr>
            <a:picLocks noChangeAspect="1"/>
          </p:cNvPicPr>
          <p:nvPr/>
        </p:nvPicPr>
        <p:blipFill rotWithShape="1">
          <a:blip r:embed="rId2"/>
          <a:srcRect l="36713" t="47403" b="12967"/>
          <a:stretch>
            <a:fillRect/>
          </a:stretch>
        </p:blipFill>
        <p:spPr>
          <a:xfrm>
            <a:off x="0" y="7665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B56A6"/>
            </a:gs>
            <a:gs pos="76000">
              <a:srgbClr val="221195"/>
            </a:gs>
          </a:gsLst>
          <a:lin ang="5400000" scaled="1"/>
          <a:tileRect/>
        </a:gradFill>
        <a:effectLst/>
      </p:bgPr>
    </p:bg>
    <p:spTree>
      <p:nvGrpSpPr>
        <p:cNvPr id="1" name=""/>
        <p:cNvGrpSpPr/>
        <p:nvPr/>
      </p:nvGrpSpPr>
      <p:grpSpPr>
        <a:xfrm>
          <a:off x="0" y="0"/>
          <a:ext cx="0" cy="0"/>
          <a:chOff x="0" y="0"/>
          <a:chExt cx="0" cy="0"/>
        </a:xfrm>
      </p:grpSpPr>
      <p:sp>
        <p:nvSpPr>
          <p:cNvPr id="4" name="任意多边形: 形状 3"/>
          <p:cNvSpPr/>
          <p:nvPr/>
        </p:nvSpPr>
        <p:spPr>
          <a:xfrm>
            <a:off x="0" y="4422684"/>
            <a:ext cx="12192000" cy="271213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8" name="图片 17"/>
          <p:cNvPicPr>
            <a:picLocks noChangeAspect="1"/>
          </p:cNvPicPr>
          <p:nvPr/>
        </p:nvPicPr>
        <p:blipFill>
          <a:blip r:embed="rId1"/>
          <a:srcRect r="24556" b="42640"/>
          <a:stretch>
            <a:fillRect/>
          </a:stretch>
        </p:blipFill>
        <p:spPr>
          <a:xfrm>
            <a:off x="8624794" y="4145867"/>
            <a:ext cx="3567206" cy="27121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5" name="图片 4"/>
          <p:cNvPicPr>
            <a:picLocks noChangeAspect="1"/>
          </p:cNvPicPr>
          <p:nvPr/>
        </p:nvPicPr>
        <p:blipFill rotWithShape="1">
          <a:blip r:embed="rId2"/>
          <a:srcRect l="30135" t="41982" b="12967"/>
          <a:stretch>
            <a:fillRect/>
          </a:stretch>
        </p:blipFill>
        <p:spPr>
          <a:xfrm>
            <a:off x="0" y="0"/>
            <a:ext cx="6804025" cy="4422775"/>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sp>
        <p:nvSpPr>
          <p:cNvPr id="10" name="文本框 9"/>
          <p:cNvSpPr txBox="1"/>
          <p:nvPr/>
        </p:nvSpPr>
        <p:spPr>
          <a:xfrm>
            <a:off x="673735" y="347980"/>
            <a:ext cx="2307590" cy="306705"/>
          </a:xfrm>
          <a:prstGeom prst="rect">
            <a:avLst/>
          </a:prstGeom>
          <a:noFill/>
        </p:spPr>
        <p:txBody>
          <a:bodyPr wrap="square">
            <a:spAutoFit/>
          </a:bodyPr>
          <a:lstStyle/>
          <a:p>
            <a:r>
              <a:rPr lang="en-US" altLang="zh-CN" sz="1400" dirty="0">
                <a:solidFill>
                  <a:schemeClr val="bg1"/>
                </a:solidFill>
                <a:latin typeface="+mj-lt"/>
              </a:rPr>
              <a:t>SOURCE CODE OF STYLE</a:t>
            </a:r>
            <a:endParaRPr lang="en-US" altLang="zh-CN" sz="1400" dirty="0">
              <a:solidFill>
                <a:schemeClr val="bg1"/>
              </a:solidFill>
              <a:latin typeface="+mj-lt"/>
            </a:endParaRPr>
          </a:p>
        </p:txBody>
      </p:sp>
      <p:sp>
        <p:nvSpPr>
          <p:cNvPr id="32" name="文本框 31"/>
          <p:cNvSpPr txBox="1"/>
          <p:nvPr/>
        </p:nvSpPr>
        <p:spPr>
          <a:xfrm>
            <a:off x="342265" y="657860"/>
            <a:ext cx="3696335" cy="6310630"/>
          </a:xfrm>
          <a:prstGeom prst="rect">
            <a:avLst/>
          </a:prstGeom>
          <a:noFill/>
        </p:spPr>
        <p:txBody>
          <a:bodyPr wrap="square">
            <a:noAutofit/>
          </a:bodyPr>
          <a:lstStyle/>
          <a:p>
            <a:pPr fontAlgn="ctr"/>
            <a:r>
              <a:rPr lang="en-US" altLang="en-US" sz="1200" b="0" i="0" u="none" strike="noStrike" dirty="0">
                <a:solidFill>
                  <a:schemeClr val="bg1"/>
                </a:solidFill>
                <a:effectLst/>
                <a:latin typeface="+mj-lt"/>
                <a:ea typeface="Arial" panose="020B0604020202020204" pitchFamily="34" charset="0"/>
              </a:rPr>
              <a:t>&lt;style&gt;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body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font-family:Geneva, Arial, Helvetica, sans-serif;</a:t>
            </a:r>
            <a:endParaRPr lang="en-US" altLang="en-US" sz="1200" b="0" i="0" u="none" strike="noStrike" dirty="0">
              <a:solidFill>
                <a:schemeClr val="bg1"/>
              </a:solidFill>
              <a:effectLst/>
              <a:latin typeface="+mj-lt"/>
              <a:ea typeface="Arial" panose="020B0604020202020204" pitchFamily="34" charset="0"/>
            </a:endParaRPr>
          </a:p>
          <a:p>
            <a:pPr fontAlgn="ct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a:t>
            </a:r>
            <a:endParaRPr lang="en-US" altLang="en-US" sz="1200" b="0" i="0" u="none" strike="noStrike" dirty="0">
              <a:solidFill>
                <a:schemeClr val="bg1"/>
              </a:solidFill>
              <a:effectLst/>
              <a:latin typeface="+mj-lt"/>
              <a:ea typeface="Arial" panose="020B0604020202020204" pitchFamily="34" charset="0"/>
            </a:endParaRPr>
          </a:p>
          <a:p>
            <a:pPr fontAlgn="ct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.navbar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overflow: hidden;</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a:t>
            </a:r>
            <a:endParaRPr lang="en-US" altLang="en-US" sz="1200" b="0" i="0" u="none" strike="noStrike" dirty="0">
              <a:solidFill>
                <a:schemeClr val="bg1"/>
              </a:solidFill>
              <a:effectLst/>
              <a:latin typeface="+mj-lt"/>
              <a:ea typeface="Arial" panose="020B0604020202020204" pitchFamily="34" charset="0"/>
            </a:endParaRPr>
          </a:p>
          <a:p>
            <a:pPr fontAlgn="ct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.navbar a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float: left;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font-size: 19px;</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color:#666666;</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text-align: center;</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padding: 14px 18px;</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text-decoration: none;</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font-family:Geneva, Arial, Helvetica, sans-serif;</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font-weight:300;</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.dropdown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float: left;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overflow: hidden;</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a:t>
            </a:r>
            <a:endParaRPr lang="en-US" altLang="en-US" sz="1200" b="0" i="0" u="none" strike="noStrike" dirty="0">
              <a:solidFill>
                <a:schemeClr val="bg1"/>
              </a:solidFill>
              <a:effectLst/>
              <a:latin typeface="+mj-lt"/>
              <a:ea typeface="Arial" panose="020B0604020202020204" pitchFamily="34" charset="0"/>
            </a:endParaRPr>
          </a:p>
          <a:p>
            <a:pPr fontAlgn="ct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.dropdown .dropbtn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font-size: 19px;  </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border: none;</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outline: none;</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color:#666666;</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padding: 14px 16px;</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background-color: inherit;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font-family: inherit;</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  margin: 0;</a:t>
            </a:r>
            <a:endParaRPr lang="en-US" altLang="en-US" sz="1200" b="0" i="0" u="none" strike="noStrike" dirty="0">
              <a:solidFill>
                <a:schemeClr val="bg1"/>
              </a:solidFill>
              <a:effectLst/>
              <a:latin typeface="+mj-lt"/>
              <a:ea typeface="Arial" panose="020B0604020202020204" pitchFamily="34" charset="0"/>
            </a:endParaRPr>
          </a:p>
          <a:p>
            <a:pPr fontAlgn="ctr"/>
            <a:r>
              <a:rPr lang="en-US" altLang="en-US" sz="1200" b="0" i="0" u="none" strike="noStrike" dirty="0">
                <a:solidFill>
                  <a:schemeClr val="bg1"/>
                </a:solidFill>
                <a:effectLst/>
                <a:latin typeface="+mj-lt"/>
                <a:ea typeface="Arial" panose="020B0604020202020204" pitchFamily="34" charset="0"/>
              </a:rPr>
              <a:t>}</a:t>
            </a:r>
            <a:endParaRPr lang="en-US" altLang="en-US" sz="1200" b="0" i="0" u="none" strike="noStrike" dirty="0">
              <a:solidFill>
                <a:schemeClr val="bg1"/>
              </a:solidFill>
              <a:effectLst/>
              <a:latin typeface="+mj-lt"/>
              <a:ea typeface="Arial" panose="020B0604020202020204" pitchFamily="34" charset="0"/>
            </a:endParaRPr>
          </a:p>
        </p:txBody>
      </p:sp>
      <p:sp>
        <p:nvSpPr>
          <p:cNvPr id="33" name="文本框 32"/>
          <p:cNvSpPr txBox="1"/>
          <p:nvPr/>
        </p:nvSpPr>
        <p:spPr>
          <a:xfrm>
            <a:off x="6904710" y="3121192"/>
            <a:ext cx="4111132" cy="275590"/>
          </a:xfrm>
          <a:prstGeom prst="rect">
            <a:avLst/>
          </a:prstGeom>
          <a:noFill/>
        </p:spPr>
        <p:txBody>
          <a:bodyPr wrap="square">
            <a:spAutoFit/>
          </a:bodyPr>
          <a:lstStyle>
            <a:defPPr>
              <a:defRPr lang="zh-CN"/>
            </a:defPPr>
            <a:lvl1pPr>
              <a:defRPr sz="1050">
                <a:solidFill>
                  <a:schemeClr val="tx1">
                    <a:lumMod val="65000"/>
                    <a:lumOff val="35000"/>
                  </a:schemeClr>
                </a:solidFill>
              </a:defRPr>
            </a:lvl1pPr>
          </a:lstStyle>
          <a:p>
            <a:r>
              <a:rPr lang="zh-CN" altLang="en-US" sz="1200" dirty="0">
                <a:solidFill>
                  <a:schemeClr val="bg1"/>
                </a:solidFill>
              </a:rPr>
              <a:t> </a:t>
            </a:r>
            <a:endParaRPr lang="zh-CN" altLang="en-US" sz="1200" dirty="0">
              <a:solidFill>
                <a:schemeClr val="bg1"/>
              </a:solidFill>
            </a:endParaRPr>
          </a:p>
        </p:txBody>
      </p:sp>
      <p:sp>
        <p:nvSpPr>
          <p:cNvPr id="3" name="Text Box 2"/>
          <p:cNvSpPr txBox="1"/>
          <p:nvPr/>
        </p:nvSpPr>
        <p:spPr>
          <a:xfrm>
            <a:off x="3877310" y="844550"/>
            <a:ext cx="4064000" cy="6123940"/>
          </a:xfrm>
          <a:prstGeom prst="rect">
            <a:avLst/>
          </a:prstGeom>
          <a:noFill/>
        </p:spPr>
        <p:txBody>
          <a:bodyPr wrap="square" rtlCol="0">
            <a:spAutoFit/>
          </a:bodyPr>
          <a:p>
            <a:pPr fontAlgn="ctr"/>
            <a:r>
              <a:rPr lang="en-US" altLang="en-US" sz="1400">
                <a:solidFill>
                  <a:schemeClr val="bg1"/>
                </a:solidFill>
              </a:rPr>
              <a:t>.navbar a:hover, .dropdown:hover .dropbtn {</a:t>
            </a:r>
            <a:endParaRPr lang="en-US" altLang="en-US" sz="1400">
              <a:solidFill>
                <a:schemeClr val="bg1"/>
              </a:solidFill>
            </a:endParaRPr>
          </a:p>
          <a:p>
            <a:pPr fontAlgn="ctr"/>
            <a:r>
              <a:rPr lang="en-US" altLang="en-US" sz="1400">
                <a:solidFill>
                  <a:schemeClr val="bg1"/>
                </a:solidFill>
              </a:rPr>
              <a:t>  background-color:#FFFFFF;</a:t>
            </a:r>
            <a:endParaRPr lang="en-US" altLang="en-US" sz="1400">
              <a:solidFill>
                <a:schemeClr val="bg1"/>
              </a:solidFill>
            </a:endParaRPr>
          </a:p>
          <a:p>
            <a:pPr fontAlgn="ctr"/>
            <a:r>
              <a:rPr lang="en-US" altLang="en-US" sz="1400">
                <a:solidFill>
                  <a:schemeClr val="bg1"/>
                </a:solidFill>
              </a:rPr>
              <a:t>}</a:t>
            </a:r>
            <a:endParaRPr lang="en-US" altLang="en-US" sz="1400">
              <a:solidFill>
                <a:schemeClr val="bg1"/>
              </a:solidFill>
            </a:endParaRPr>
          </a:p>
          <a:p>
            <a:pPr fontAlgn="ctr"/>
            <a:endParaRPr lang="en-US" altLang="en-US" sz="1400">
              <a:solidFill>
                <a:schemeClr val="bg1"/>
              </a:solidFill>
            </a:endParaRPr>
          </a:p>
          <a:p>
            <a:pPr fontAlgn="ctr"/>
            <a:r>
              <a:rPr lang="en-US" altLang="en-US" sz="1400">
                <a:solidFill>
                  <a:schemeClr val="bg1"/>
                </a:solidFill>
              </a:rPr>
              <a:t>.dropdown-content {</a:t>
            </a:r>
            <a:endParaRPr lang="en-US" altLang="en-US" sz="1400">
              <a:solidFill>
                <a:schemeClr val="bg1"/>
              </a:solidFill>
            </a:endParaRPr>
          </a:p>
          <a:p>
            <a:pPr fontAlgn="ctr"/>
            <a:r>
              <a:rPr lang="en-US" altLang="en-US" sz="1400">
                <a:solidFill>
                  <a:schemeClr val="bg1"/>
                </a:solidFill>
              </a:rPr>
              <a:t>font-family:Geneva, Arial, Helvetica, sans-serif;</a:t>
            </a:r>
            <a:endParaRPr lang="en-US" altLang="en-US" sz="1400">
              <a:solidFill>
                <a:schemeClr val="bg1"/>
              </a:solidFill>
            </a:endParaRPr>
          </a:p>
          <a:p>
            <a:pPr fontAlgn="ctr"/>
            <a:r>
              <a:rPr lang="en-US" altLang="en-US" sz="1400">
                <a:solidFill>
                  <a:schemeClr val="bg1"/>
                </a:solidFill>
              </a:rPr>
              <a:t>  display: none;</a:t>
            </a:r>
            <a:endParaRPr lang="en-US" altLang="en-US" sz="1400">
              <a:solidFill>
                <a:schemeClr val="bg1"/>
              </a:solidFill>
            </a:endParaRPr>
          </a:p>
          <a:p>
            <a:pPr fontAlgn="ctr"/>
            <a:r>
              <a:rPr lang="en-US" altLang="en-US" sz="1400">
                <a:solidFill>
                  <a:schemeClr val="bg1"/>
                </a:solidFill>
              </a:rPr>
              <a:t>  position: absolute;</a:t>
            </a:r>
            <a:endParaRPr lang="en-US" altLang="en-US" sz="1400">
              <a:solidFill>
                <a:schemeClr val="bg1"/>
              </a:solidFill>
            </a:endParaRPr>
          </a:p>
          <a:p>
            <a:pPr fontAlgn="ctr"/>
            <a:r>
              <a:rPr lang="en-US" altLang="en-US" sz="1400">
                <a:solidFill>
                  <a:schemeClr val="bg1"/>
                </a:solidFill>
              </a:rPr>
              <a:t>  background-color:#CCCCCC;</a:t>
            </a:r>
            <a:endParaRPr lang="en-US" altLang="en-US" sz="1400">
              <a:solidFill>
                <a:schemeClr val="bg1"/>
              </a:solidFill>
            </a:endParaRPr>
          </a:p>
          <a:p>
            <a:pPr fontAlgn="ctr"/>
            <a:r>
              <a:rPr lang="en-US" altLang="en-US" sz="1400">
                <a:solidFill>
                  <a:schemeClr val="bg1"/>
                </a:solidFill>
              </a:rPr>
              <a:t>  min-width: 160px;</a:t>
            </a:r>
            <a:endParaRPr lang="en-US" altLang="en-US" sz="1400">
              <a:solidFill>
                <a:schemeClr val="bg1"/>
              </a:solidFill>
            </a:endParaRPr>
          </a:p>
          <a:p>
            <a:pPr fontAlgn="ctr"/>
            <a:r>
              <a:rPr lang="en-US" altLang="en-US" sz="1400">
                <a:solidFill>
                  <a:schemeClr val="bg1"/>
                </a:solidFill>
              </a:rPr>
              <a:t>  box-shadow: 0px 8px 16px 0px rgba(0,0,0,0.2);</a:t>
            </a:r>
            <a:endParaRPr lang="en-US" altLang="en-US" sz="1400">
              <a:solidFill>
                <a:schemeClr val="bg1"/>
              </a:solidFill>
            </a:endParaRPr>
          </a:p>
          <a:p>
            <a:pPr fontAlgn="ctr"/>
            <a:r>
              <a:rPr lang="en-US" altLang="en-US" sz="1400">
                <a:solidFill>
                  <a:schemeClr val="bg1"/>
                </a:solidFill>
              </a:rPr>
              <a:t>  z-index: 1;</a:t>
            </a:r>
            <a:endParaRPr lang="en-US" altLang="en-US" sz="1400">
              <a:solidFill>
                <a:schemeClr val="bg1"/>
              </a:solidFill>
            </a:endParaRPr>
          </a:p>
          <a:p>
            <a:pPr fontAlgn="ctr"/>
            <a:r>
              <a:rPr lang="en-US" altLang="en-US" sz="1400">
                <a:solidFill>
                  <a:schemeClr val="bg1"/>
                </a:solidFill>
              </a:rPr>
              <a:t>}</a:t>
            </a:r>
            <a:endParaRPr lang="en-US" altLang="en-US" sz="1400">
              <a:solidFill>
                <a:schemeClr val="bg1"/>
              </a:solidFill>
            </a:endParaRPr>
          </a:p>
          <a:p>
            <a:pPr fontAlgn="ctr"/>
            <a:endParaRPr lang="en-US" altLang="en-US" sz="1400">
              <a:solidFill>
                <a:schemeClr val="bg1"/>
              </a:solidFill>
            </a:endParaRPr>
          </a:p>
          <a:p>
            <a:pPr fontAlgn="ctr"/>
            <a:r>
              <a:rPr lang="en-US" altLang="en-US" sz="1400">
                <a:solidFill>
                  <a:schemeClr val="bg1"/>
                </a:solidFill>
              </a:rPr>
              <a:t>.dropdown-content a {</a:t>
            </a:r>
            <a:endParaRPr lang="en-US" altLang="en-US" sz="1400">
              <a:solidFill>
                <a:schemeClr val="bg1"/>
              </a:solidFill>
            </a:endParaRPr>
          </a:p>
          <a:p>
            <a:pPr fontAlgn="ctr"/>
            <a:r>
              <a:rPr lang="en-US" altLang="en-US" sz="1400">
                <a:solidFill>
                  <a:schemeClr val="bg1"/>
                </a:solidFill>
              </a:rPr>
              <a:t>font-family:Geneva, Arial, Helvetica, sans-serif;</a:t>
            </a:r>
            <a:endParaRPr lang="en-US" altLang="en-US" sz="1400">
              <a:solidFill>
                <a:schemeClr val="bg1"/>
              </a:solidFill>
            </a:endParaRPr>
          </a:p>
          <a:p>
            <a:pPr fontAlgn="ctr"/>
            <a:r>
              <a:rPr lang="en-US" altLang="en-US" sz="1400">
                <a:solidFill>
                  <a:schemeClr val="bg1"/>
                </a:solidFill>
              </a:rPr>
              <a:t>  float: none;</a:t>
            </a:r>
            <a:endParaRPr lang="en-US" altLang="en-US" sz="1400">
              <a:solidFill>
                <a:schemeClr val="bg1"/>
              </a:solidFill>
            </a:endParaRPr>
          </a:p>
          <a:p>
            <a:pPr fontAlgn="ctr"/>
            <a:r>
              <a:rPr lang="en-US" altLang="en-US" sz="1400">
                <a:solidFill>
                  <a:schemeClr val="bg1"/>
                </a:solidFill>
              </a:rPr>
              <a:t>  color: black;</a:t>
            </a:r>
            <a:endParaRPr lang="en-US" altLang="en-US" sz="1400">
              <a:solidFill>
                <a:schemeClr val="bg1"/>
              </a:solidFill>
            </a:endParaRPr>
          </a:p>
          <a:p>
            <a:pPr fontAlgn="ctr"/>
            <a:r>
              <a:rPr lang="en-US" altLang="en-US" sz="1400">
                <a:solidFill>
                  <a:schemeClr val="bg1"/>
                </a:solidFill>
              </a:rPr>
              <a:t>  padding: 12px 16px;</a:t>
            </a:r>
            <a:endParaRPr lang="en-US" altLang="en-US" sz="1400">
              <a:solidFill>
                <a:schemeClr val="bg1"/>
              </a:solidFill>
            </a:endParaRPr>
          </a:p>
          <a:p>
            <a:pPr fontAlgn="ctr"/>
            <a:r>
              <a:rPr lang="en-US" altLang="en-US" sz="1400">
                <a:solidFill>
                  <a:schemeClr val="bg1"/>
                </a:solidFill>
              </a:rPr>
              <a:t>  text-decoration: none;</a:t>
            </a:r>
            <a:endParaRPr lang="en-US" altLang="en-US" sz="1400">
              <a:solidFill>
                <a:schemeClr val="bg1"/>
              </a:solidFill>
            </a:endParaRPr>
          </a:p>
          <a:p>
            <a:pPr fontAlgn="ctr"/>
            <a:r>
              <a:rPr lang="en-US" altLang="en-US" sz="1400">
                <a:solidFill>
                  <a:schemeClr val="bg1"/>
                </a:solidFill>
              </a:rPr>
              <a:t>  display: block;</a:t>
            </a:r>
            <a:endParaRPr lang="en-US" altLang="en-US" sz="1400">
              <a:solidFill>
                <a:schemeClr val="bg1"/>
              </a:solidFill>
            </a:endParaRPr>
          </a:p>
          <a:p>
            <a:pPr fontAlgn="ctr"/>
            <a:r>
              <a:rPr lang="en-US" altLang="en-US" sz="1400">
                <a:solidFill>
                  <a:schemeClr val="bg1"/>
                </a:solidFill>
              </a:rPr>
              <a:t>  text-align: left;</a:t>
            </a:r>
            <a:endParaRPr lang="en-US" altLang="en-US" sz="1400">
              <a:solidFill>
                <a:schemeClr val="bg1"/>
              </a:solidFill>
            </a:endParaRPr>
          </a:p>
          <a:p>
            <a:pPr fontAlgn="ctr"/>
            <a:r>
              <a:rPr lang="en-US" altLang="en-US" sz="1400">
                <a:solidFill>
                  <a:schemeClr val="bg1"/>
                </a:solidFill>
              </a:rPr>
              <a:t>}</a:t>
            </a:r>
            <a:endParaRPr lang="en-US" altLang="en-US" sz="1400">
              <a:solidFill>
                <a:schemeClr val="bg1"/>
              </a:solidFill>
            </a:endParaRPr>
          </a:p>
          <a:p>
            <a:pPr fontAlgn="ctr"/>
            <a:r>
              <a:rPr lang="en-US" altLang="en-US" sz="1400">
                <a:solidFill>
                  <a:schemeClr val="bg1"/>
                </a:solidFill>
              </a:rPr>
              <a:t>.dropdown-content a:hover {</a:t>
            </a:r>
            <a:endParaRPr lang="en-US" altLang="en-US" sz="1400">
              <a:solidFill>
                <a:schemeClr val="bg1"/>
              </a:solidFill>
            </a:endParaRPr>
          </a:p>
          <a:p>
            <a:pPr fontAlgn="ctr"/>
            <a:r>
              <a:rPr lang="en-US" altLang="en-US" sz="1400">
                <a:solidFill>
                  <a:schemeClr val="bg1"/>
                </a:solidFill>
              </a:rPr>
              <a:t>  background-color:#CCCCCC;</a:t>
            </a:r>
            <a:endParaRPr lang="en-US" altLang="en-US" sz="1400">
              <a:solidFill>
                <a:schemeClr val="bg1"/>
              </a:solidFill>
            </a:endParaRPr>
          </a:p>
          <a:p>
            <a:pPr fontAlgn="ctr"/>
            <a:r>
              <a:rPr lang="en-US" altLang="en-US" sz="1400">
                <a:solidFill>
                  <a:schemeClr val="bg1"/>
                </a:solidFill>
              </a:rPr>
              <a:t>}</a:t>
            </a:r>
            <a:endParaRPr lang="en-US" altLang="en-US" sz="1400">
              <a:solidFill>
                <a:schemeClr val="bg1"/>
              </a:solidFill>
            </a:endParaRPr>
          </a:p>
          <a:p>
            <a:endParaRPr lang="en-US" altLang="en-US" sz="1400">
              <a:solidFill>
                <a:schemeClr val="bg1"/>
              </a:solidFill>
            </a:endParaRPr>
          </a:p>
        </p:txBody>
      </p:sp>
      <p:sp>
        <p:nvSpPr>
          <p:cNvPr id="6" name="Text Box 5"/>
          <p:cNvSpPr txBox="1"/>
          <p:nvPr/>
        </p:nvSpPr>
        <p:spPr>
          <a:xfrm>
            <a:off x="8271510" y="734695"/>
            <a:ext cx="4064000" cy="6234430"/>
          </a:xfrm>
          <a:prstGeom prst="rect">
            <a:avLst/>
          </a:prstGeom>
          <a:noFill/>
        </p:spPr>
        <p:txBody>
          <a:bodyPr wrap="square" rtlCol="0">
            <a:noAutofit/>
          </a:bodyPr>
          <a:p>
            <a:r>
              <a:rPr lang="en-US" altLang="en-US" sz="1200">
                <a:solidFill>
                  <a:schemeClr val="bg1"/>
                </a:solidFill>
              </a:rPr>
              <a:t>h1{font-size:36px;</a:t>
            </a:r>
            <a:endParaRPr lang="en-US" altLang="en-US" sz="1200">
              <a:solidFill>
                <a:schemeClr val="bg1"/>
              </a:solidFill>
            </a:endParaRPr>
          </a:p>
          <a:p>
            <a:r>
              <a:rPr lang="en-US" altLang="en-US" sz="1200">
                <a:solidFill>
                  <a:schemeClr val="bg1"/>
                </a:solidFill>
              </a:rPr>
              <a:t>color:#330000;</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img{</a:t>
            </a:r>
            <a:endParaRPr lang="en-US" altLang="en-US" sz="1200">
              <a:solidFill>
                <a:schemeClr val="bg1"/>
              </a:solidFill>
            </a:endParaRPr>
          </a:p>
          <a:p>
            <a:r>
              <a:rPr lang="en-US" altLang="en-US" sz="1200">
                <a:solidFill>
                  <a:schemeClr val="bg1"/>
                </a:solidFill>
              </a:rPr>
              <a:t>padding-top:60px</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p{</a:t>
            </a:r>
            <a:endParaRPr lang="en-US" altLang="en-US" sz="1200">
              <a:solidFill>
                <a:schemeClr val="bg1"/>
              </a:solidFill>
            </a:endParaRPr>
          </a:p>
          <a:p>
            <a:r>
              <a:rPr lang="en-US" altLang="en-US" sz="1200">
                <a:solidFill>
                  <a:schemeClr val="bg1"/>
                </a:solidFill>
              </a:rPr>
              <a:t>padding-left:60px;</a:t>
            </a:r>
            <a:endParaRPr lang="en-US" altLang="en-US" sz="1200">
              <a:solidFill>
                <a:schemeClr val="bg1"/>
              </a:solidFill>
            </a:endParaRPr>
          </a:p>
          <a:p>
            <a:r>
              <a:rPr lang="en-US" altLang="en-US" sz="1200">
                <a:solidFill>
                  <a:schemeClr val="bg1"/>
                </a:solidFill>
              </a:rPr>
              <a:t>padding-right:60px;</a:t>
            </a:r>
            <a:endParaRPr lang="en-US" altLang="en-US" sz="1200">
              <a:solidFill>
                <a:schemeClr val="bg1"/>
              </a:solidFill>
            </a:endParaRPr>
          </a:p>
          <a:p>
            <a:r>
              <a:rPr lang="en-US" altLang="en-US" sz="1200">
                <a:solidFill>
                  <a:schemeClr val="bg1"/>
                </a:solidFill>
              </a:rPr>
              <a:t>text-align:justify;</a:t>
            </a:r>
            <a:endParaRPr lang="en-US" altLang="en-US" sz="1200">
              <a:solidFill>
                <a:schemeClr val="bg1"/>
              </a:solidFill>
            </a:endParaRPr>
          </a:p>
          <a:p>
            <a:r>
              <a:rPr lang="en-US" altLang="en-US" sz="1200">
                <a:solidFill>
                  <a:schemeClr val="bg1"/>
                </a:solidFill>
              </a:rPr>
              <a:t>font-family:Geneva, Arial, Helvetica, sans-serif;</a:t>
            </a:r>
            <a:endParaRPr lang="en-US" altLang="en-US" sz="1200">
              <a:solidFill>
                <a:schemeClr val="bg1"/>
              </a:solidFill>
            </a:endParaRPr>
          </a:p>
          <a:p>
            <a:r>
              <a:rPr lang="en-US" altLang="en-US" sz="1200">
                <a:solidFill>
                  <a:schemeClr val="bg1"/>
                </a:solidFill>
              </a:rPr>
              <a:t>font-size: 19px;</a:t>
            </a:r>
            <a:endParaRPr lang="en-US" altLang="en-US" sz="1200">
              <a:solidFill>
                <a:schemeClr val="bg1"/>
              </a:solidFill>
            </a:endParaRPr>
          </a:p>
          <a:p>
            <a:r>
              <a:rPr lang="en-US" altLang="en-US" sz="1200">
                <a:solidFill>
                  <a:schemeClr val="bg1"/>
                </a:solidFill>
              </a:rPr>
              <a:t>font-style:normal;</a:t>
            </a:r>
            <a:endParaRPr lang="en-US" altLang="en-US" sz="1200">
              <a:solidFill>
                <a:schemeClr val="bg1"/>
              </a:solidFill>
            </a:endParaRPr>
          </a:p>
          <a:p>
            <a:r>
              <a:rPr lang="en-US" altLang="en-US" sz="1200">
                <a:solidFill>
                  <a:schemeClr val="bg1"/>
                </a:solidFill>
              </a:rPr>
              <a:t>color: #666666;</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h1{</a:t>
            </a:r>
            <a:endParaRPr lang="en-US" altLang="en-US" sz="1200">
              <a:solidFill>
                <a:schemeClr val="bg1"/>
              </a:solidFill>
            </a:endParaRPr>
          </a:p>
          <a:p>
            <a:r>
              <a:rPr lang="en-US" altLang="en-US" sz="1200">
                <a:solidFill>
                  <a:schemeClr val="bg1"/>
                </a:solidFill>
              </a:rPr>
              <a:t>padding-top:60px;</a:t>
            </a:r>
            <a:endParaRPr lang="en-US" altLang="en-US" sz="1200">
              <a:solidFill>
                <a:schemeClr val="bg1"/>
              </a:solidFill>
            </a:endParaRPr>
          </a:p>
          <a:p>
            <a:r>
              <a:rPr lang="en-US" altLang="en-US" sz="1200">
                <a:solidFill>
                  <a:schemeClr val="bg1"/>
                </a:solidFill>
              </a:rPr>
              <a:t>padding-bottom:60px;</a:t>
            </a:r>
            <a:endParaRPr lang="en-US" altLang="en-US" sz="1200">
              <a:solidFill>
                <a:schemeClr val="bg1"/>
              </a:solidFill>
            </a:endParaRPr>
          </a:p>
          <a:p>
            <a:r>
              <a:rPr lang="en-US" altLang="en-US" sz="1200">
                <a:solidFill>
                  <a:schemeClr val="bg1"/>
                </a:solidFill>
              </a:rPr>
              <a:t>text-align:center;</a:t>
            </a:r>
            <a:endParaRPr lang="en-US" altLang="en-US" sz="1200">
              <a:solidFill>
                <a:schemeClr val="bg1"/>
              </a:solidFill>
            </a:endParaRPr>
          </a:p>
          <a:p>
            <a:r>
              <a:rPr lang="en-US" altLang="en-US" sz="1200">
                <a:solidFill>
                  <a:schemeClr val="bg1"/>
                </a:solidFill>
              </a:rPr>
              <a:t>text-decoration:underline 5px;</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h3{</a:t>
            </a:r>
            <a:endParaRPr lang="en-US" altLang="en-US" sz="1200">
              <a:solidFill>
                <a:schemeClr val="bg1"/>
              </a:solidFill>
            </a:endParaRPr>
          </a:p>
          <a:p>
            <a:r>
              <a:rPr lang="en-US" altLang="en-US" sz="1200">
                <a:solidFill>
                  <a:schemeClr val="bg1"/>
                </a:solidFill>
              </a:rPr>
              <a:t>padding-top:40px;</a:t>
            </a:r>
            <a:endParaRPr lang="en-US" altLang="en-US" sz="1200">
              <a:solidFill>
                <a:schemeClr val="bg1"/>
              </a:solidFill>
            </a:endParaRPr>
          </a:p>
          <a:p>
            <a:r>
              <a:rPr lang="en-US" altLang="en-US" sz="1200">
                <a:solidFill>
                  <a:schemeClr val="bg1"/>
                </a:solidFill>
              </a:rPr>
              <a:t>padding-left:60px;</a:t>
            </a:r>
            <a:endParaRPr lang="en-US" altLang="en-US" sz="1200">
              <a:solidFill>
                <a:schemeClr val="bg1"/>
              </a:solidFill>
            </a:endParaRPr>
          </a:p>
          <a:p>
            <a:r>
              <a:rPr lang="en-US" altLang="en-US" sz="1200">
                <a:solidFill>
                  <a:schemeClr val="bg1"/>
                </a:solidFill>
              </a:rPr>
              <a:t>font-size:30px;</a:t>
            </a:r>
            <a:endParaRPr lang="en-US" altLang="en-US" sz="1200">
              <a:solidFill>
                <a:schemeClr val="bg1"/>
              </a:solidFill>
            </a:endParaRPr>
          </a:p>
          <a:p>
            <a:r>
              <a:rPr lang="en-US" altLang="en-US" sz="1200">
                <a:solidFill>
                  <a:schemeClr val="bg1"/>
                </a:solidFill>
              </a:rPr>
              <a:t>color:#330000;</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img{padding-left:60px;</a:t>
            </a:r>
            <a:endParaRPr lang="en-US" altLang="en-US" sz="1200">
              <a:solidFill>
                <a:schemeClr val="bg1"/>
              </a:solidFill>
            </a:endParaRPr>
          </a:p>
          <a:p>
            <a:r>
              <a:rPr lang="en-US" altLang="en-US" sz="1200">
                <a:solidFill>
                  <a:schemeClr val="bg1"/>
                </a:solidFill>
              </a:rPr>
              <a:t>}</a:t>
            </a:r>
            <a:endParaRPr lang="en-US" altLang="en-US" sz="1200">
              <a:solidFill>
                <a:schemeClr val="bg1"/>
              </a:solidFill>
            </a:endParaRPr>
          </a:p>
          <a:p>
            <a:r>
              <a:rPr lang="en-US" altLang="en-US" sz="1200">
                <a:solidFill>
                  <a:schemeClr val="bg1"/>
                </a:solidFill>
              </a:rPr>
              <a:t> .container {</a:t>
            </a:r>
            <a:endParaRPr lang="en-US" altLang="en-US" sz="1200">
              <a:solidFill>
                <a:schemeClr val="bg1"/>
              </a:solidFill>
            </a:endParaRPr>
          </a:p>
          <a:p>
            <a:r>
              <a:rPr lang="en-US" altLang="en-US" sz="1200">
                <a:solidFill>
                  <a:schemeClr val="bg1"/>
                </a:solidFill>
              </a:rPr>
              <a:t>    display: flex;</a:t>
            </a:r>
            <a:endParaRPr lang="en-US" altLang="en-US" sz="1200">
              <a:solidFill>
                <a:schemeClr val="bg1"/>
              </a:solidFill>
            </a:endParaRPr>
          </a:p>
          <a:p>
            <a:r>
              <a:rPr lang="en-US" altLang="en-US" sz="1200">
                <a:solidFill>
                  <a:schemeClr val="bg1"/>
                </a:solidFill>
              </a:rPr>
              <a:t>    align-items: left;</a:t>
            </a:r>
            <a:endParaRPr lang="en-US" altLang="en-US" sz="1200">
              <a:solidFill>
                <a:schemeClr val="bg1"/>
              </a:solidFill>
            </a:endParaRPr>
          </a:p>
          <a:p>
            <a:r>
              <a:rPr lang="en-US" altLang="en-US" sz="1200">
                <a:solidFill>
                  <a:schemeClr val="bg1"/>
                </a:solidFill>
              </a:rPr>
              <a:t>    justify-content: left;</a:t>
            </a:r>
            <a:endParaRPr lang="en-US" altLang="en-US" sz="1200">
              <a:solidFill>
                <a:schemeClr val="bg1"/>
              </a:solidFill>
            </a:endParaRPr>
          </a:p>
          <a:p>
            <a:r>
              <a:rPr lang="en-US" altLang="en-US" sz="1200">
                <a:solidFill>
                  <a:schemeClr val="bg1"/>
                </a:solidFill>
              </a:rPr>
              <a:t>  }</a:t>
            </a:r>
            <a:endParaRPr lang="en-US" altLang="en-US" sz="1200">
              <a:solidFill>
                <a:schemeClr val="bg1"/>
              </a:solidFill>
            </a:endParaRPr>
          </a:p>
          <a:p>
            <a:endParaRPr lang="en-US" altLang="en-US" sz="12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B56A6"/>
            </a:gs>
            <a:gs pos="76000">
              <a:srgbClr val="221195"/>
            </a:gs>
          </a:gsLst>
          <a:lin ang="5400000" scaled="1"/>
          <a:tileRect/>
        </a:gradFill>
        <a:effectLst/>
      </p:bgPr>
    </p:bg>
    <p:spTree>
      <p:nvGrpSpPr>
        <p:cNvPr id="1" name=""/>
        <p:cNvGrpSpPr/>
        <p:nvPr/>
      </p:nvGrpSpPr>
      <p:grpSpPr>
        <a:xfrm>
          <a:off x="0" y="0"/>
          <a:ext cx="0" cy="0"/>
          <a:chOff x="0" y="0"/>
          <a:chExt cx="0" cy="0"/>
        </a:xfrm>
      </p:grpSpPr>
      <p:sp>
        <p:nvSpPr>
          <p:cNvPr id="4" name="任意多边形: 形状 3"/>
          <p:cNvSpPr/>
          <p:nvPr/>
        </p:nvSpPr>
        <p:spPr>
          <a:xfrm>
            <a:off x="0" y="4422684"/>
            <a:ext cx="12192000" cy="271213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8" name="图片 17"/>
          <p:cNvPicPr>
            <a:picLocks noChangeAspect="1"/>
          </p:cNvPicPr>
          <p:nvPr/>
        </p:nvPicPr>
        <p:blipFill>
          <a:blip r:embed="rId1"/>
          <a:srcRect r="24556" b="42640"/>
          <a:stretch>
            <a:fillRect/>
          </a:stretch>
        </p:blipFill>
        <p:spPr>
          <a:xfrm>
            <a:off x="8624794" y="4145867"/>
            <a:ext cx="3567206" cy="27121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5" name="图片 4"/>
          <p:cNvPicPr>
            <a:picLocks noChangeAspect="1"/>
          </p:cNvPicPr>
          <p:nvPr/>
        </p:nvPicPr>
        <p:blipFill rotWithShape="1">
          <a:blip r:embed="rId2"/>
          <a:srcRect l="30135" t="41982" b="12967"/>
          <a:stretch>
            <a:fillRect/>
          </a:stretch>
        </p:blipFill>
        <p:spPr>
          <a:xfrm>
            <a:off x="-12033" y="0"/>
            <a:ext cx="6861406" cy="4422577"/>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sp>
        <p:nvSpPr>
          <p:cNvPr id="8" name="文本框 7"/>
          <p:cNvSpPr txBox="1"/>
          <p:nvPr/>
        </p:nvSpPr>
        <p:spPr>
          <a:xfrm>
            <a:off x="8651008" y="396375"/>
            <a:ext cx="1371365"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9" name="文本框 8"/>
          <p:cNvSpPr txBox="1"/>
          <p:nvPr/>
        </p:nvSpPr>
        <p:spPr>
          <a:xfrm>
            <a:off x="10380999" y="396375"/>
            <a:ext cx="1168724" cy="260350"/>
          </a:xfrm>
          <a:prstGeom prst="rect">
            <a:avLst/>
          </a:prstGeom>
          <a:noFill/>
        </p:spPr>
        <p:txBody>
          <a:bodyPr wrap="square">
            <a:spAutoFit/>
          </a:bodyPr>
          <a:lstStyle>
            <a:defPPr>
              <a:defRPr lang="zh-CN"/>
            </a:defPPr>
            <a:lvl1pPr fontAlgn="ctr">
              <a:defRPr sz="1100" b="0" i="0" u="none" strike="noStrike">
                <a:solidFill>
                  <a:srgbClr val="000000"/>
                </a:solidFill>
                <a:effectLst/>
                <a:latin typeface="+mj-lt"/>
                <a:ea typeface="Microsoft YaHei" panose="020B0503020204020204" pitchFamily="34" charset="-122"/>
              </a:defRPr>
            </a:lvl1pPr>
          </a:lstStyle>
          <a:p>
            <a:endParaRPr lang="en-US" altLang="zh-CN" dirty="0">
              <a:solidFill>
                <a:schemeClr val="bg1"/>
              </a:solidFill>
              <a:ea typeface="Arial" panose="020B0604020202020204" pitchFamily="34" charset="0"/>
            </a:endParaRPr>
          </a:p>
        </p:txBody>
      </p:sp>
      <p:sp>
        <p:nvSpPr>
          <p:cNvPr id="10" name="文本框 9"/>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32" name="文本框 31"/>
          <p:cNvSpPr txBox="1"/>
          <p:nvPr/>
        </p:nvSpPr>
        <p:spPr>
          <a:xfrm>
            <a:off x="342265" y="657860"/>
            <a:ext cx="6323965" cy="6348730"/>
          </a:xfrm>
          <a:prstGeom prst="rect">
            <a:avLst/>
          </a:prstGeom>
          <a:noFill/>
        </p:spPr>
        <p:txBody>
          <a:bodyPr wrap="square">
            <a:noAutofit/>
          </a:bodyPr>
          <a:lstStyle/>
          <a:p>
            <a:pPr fontAlgn="ctr"/>
            <a:r>
              <a:rPr lang="en-US" altLang="zh-CN" sz="1400" b="0" i="0" u="none" strike="noStrike" dirty="0">
                <a:solidFill>
                  <a:schemeClr val="bg1"/>
                </a:solidFill>
                <a:effectLst/>
                <a:latin typeface="+mj-lt"/>
                <a:ea typeface="Arial" panose="020B0604020202020204" pitchFamily="34" charset="0"/>
              </a:rPr>
              <a:t> </a:t>
            </a:r>
            <a:r>
              <a:rPr lang="en-US" altLang="en-US" sz="1400" b="0" i="0" u="none" strike="noStrike" dirty="0">
                <a:solidFill>
                  <a:schemeClr val="bg1"/>
                </a:solidFill>
                <a:effectLst/>
                <a:latin typeface="+mj-lt"/>
                <a:ea typeface="Arial" panose="020B0604020202020204" pitchFamily="34" charset="0"/>
              </a:rPr>
              <a:t>&lt;body style="background-color:white;"&gt;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&lt;div class="navbar"&gt;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&lt;a href="home page.html"&gt; &lt;b&gt;BS(Hons.) Muhammad Shoaib Qamar&lt;/b&gt;&lt;/a&gt;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 class="dropdown"&gt;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&lt;button class="dropbtn"&gt;Home</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&lt;i class="fa fa-caret-down"&gt;&lt;/i&gt;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&lt;/button&gt;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 class="dropdown-content"&gt;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href="portfoli.html"&gt;biosketch&lt;/a&gt;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href="contact.html"&gt;Contact&lt;/a&gt;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href="CV.html"&gt;CV&lt;/a&gt;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href="Educational.html"&gt;Eduction Details&lt;/a&gt;</a:t>
            </a:r>
            <a:endParaRPr lang="en-US" altLang="en-US" sz="1400" b="0" i="0" u="none" strike="noStrike" dirty="0">
              <a:solidFill>
                <a:schemeClr val="bg1"/>
              </a:solidFill>
              <a:effectLst/>
              <a:latin typeface="+mj-lt"/>
              <a:ea typeface="Arial" panose="020B0604020202020204" pitchFamily="34" charset="0"/>
            </a:endParaRPr>
          </a:p>
          <a:p>
            <a:pPr fontAlgn="ct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&lt;/div&gt; </a:t>
            </a:r>
            <a:endParaRPr lang="en-US" altLang="en-US" sz="1400" b="0" i="0" u="none" strike="noStrike" dirty="0">
              <a:solidFill>
                <a:schemeClr val="bg1"/>
              </a:solidFill>
              <a:effectLst/>
              <a:latin typeface="+mj-lt"/>
              <a:ea typeface="Arial" panose="020B0604020202020204" pitchFamily="34" charset="0"/>
            </a:endParaRPr>
          </a:p>
          <a:p>
            <a:pPr fontAlgn="ct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href="thesis.html"&gt; Abstract of my BS(Hons.) Thesis &lt;/a&gt;  </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href="achivements.html"&gt; Achivements &lt;/a&gt;  </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&lt;a&gt; Awards and Honors &lt;/a&gt;  </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&lt;div class="dropdown"&gt;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&lt;button class="dropbtn"&gt;More</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&lt;i class="fa fa-caret-down"&gt;&lt;/i&gt;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&lt;/button&gt;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 class="dropdown-content"&gt;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href="#"&gt;&lt;/a&gt;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href="#"&gt;&lt;/a&gt;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href="#"&gt;&lt;/a&gt;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&lt;a href="#"&gt;&lt;/a&gt;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&lt;/div&gt;</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 &lt;/div&gt;  </a:t>
            </a:r>
            <a:endParaRPr lang="en-US" altLang="en-US" sz="1400" b="0" i="0" u="none" strike="noStrike" dirty="0">
              <a:solidFill>
                <a:schemeClr val="bg1"/>
              </a:solidFill>
              <a:effectLst/>
              <a:latin typeface="+mj-lt"/>
              <a:ea typeface="Arial" panose="020B0604020202020204" pitchFamily="34" charset="0"/>
            </a:endParaRPr>
          </a:p>
          <a:p>
            <a:pPr fontAlgn="ctr"/>
            <a:r>
              <a:rPr lang="en-US" altLang="en-US" sz="1400" b="0" i="0" u="none" strike="noStrike" dirty="0">
                <a:solidFill>
                  <a:schemeClr val="bg1"/>
                </a:solidFill>
                <a:effectLst/>
                <a:latin typeface="+mj-lt"/>
                <a:ea typeface="Arial" panose="020B0604020202020204" pitchFamily="34" charset="0"/>
              </a:rPr>
              <a:t>&lt;/div&gt;</a:t>
            </a:r>
            <a:endParaRPr lang="en-US" altLang="en-US" sz="1400" b="0" i="0" u="none" strike="noStrike" dirty="0">
              <a:solidFill>
                <a:schemeClr val="bg1"/>
              </a:solidFill>
              <a:effectLst/>
              <a:latin typeface="+mj-lt"/>
              <a:ea typeface="Arial" panose="020B0604020202020204" pitchFamily="34" charset="0"/>
            </a:endParaRPr>
          </a:p>
        </p:txBody>
      </p:sp>
      <p:sp>
        <p:nvSpPr>
          <p:cNvPr id="33" name="文本框 32"/>
          <p:cNvSpPr txBox="1"/>
          <p:nvPr/>
        </p:nvSpPr>
        <p:spPr>
          <a:xfrm>
            <a:off x="6904710" y="3121192"/>
            <a:ext cx="4111132" cy="275590"/>
          </a:xfrm>
          <a:prstGeom prst="rect">
            <a:avLst/>
          </a:prstGeom>
          <a:noFill/>
        </p:spPr>
        <p:txBody>
          <a:bodyPr wrap="square">
            <a:spAutoFit/>
          </a:bodyPr>
          <a:lstStyle>
            <a:defPPr>
              <a:defRPr lang="zh-CN"/>
            </a:defPPr>
            <a:lvl1pPr>
              <a:defRPr sz="1050">
                <a:solidFill>
                  <a:schemeClr val="tx1">
                    <a:lumMod val="65000"/>
                    <a:lumOff val="35000"/>
                  </a:schemeClr>
                </a:solidFill>
              </a:defRPr>
            </a:lvl1pPr>
          </a:lstStyle>
          <a:p>
            <a:r>
              <a:rPr lang="zh-CN" altLang="en-US" sz="1200" dirty="0">
                <a:solidFill>
                  <a:schemeClr val="bg1"/>
                </a:solidFill>
              </a:rPr>
              <a:t> </a:t>
            </a:r>
            <a:endParaRPr lang="zh-CN" altLang="en-US" sz="12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0" y="5273579"/>
            <a:ext cx="12192000" cy="157138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文本框 12"/>
          <p:cNvSpPr txBox="1"/>
          <p:nvPr/>
        </p:nvSpPr>
        <p:spPr>
          <a:xfrm>
            <a:off x="673519" y="348000"/>
            <a:ext cx="1304596" cy="276999"/>
          </a:xfrm>
          <a:prstGeom prst="rect">
            <a:avLst/>
          </a:prstGeom>
          <a:noFill/>
        </p:spPr>
        <p:txBody>
          <a:bodyPr wrap="square">
            <a:spAutoFit/>
          </a:bodyPr>
          <a:lstStyle/>
          <a:p>
            <a:r>
              <a:rPr lang="en-US" altLang="zh-CN" sz="1200" dirty="0">
                <a:solidFill>
                  <a:schemeClr val="bg1"/>
                </a:solidFill>
                <a:latin typeface="+mj-lt"/>
              </a:rPr>
              <a:t>YOUR  LOGO</a:t>
            </a:r>
            <a:endParaRPr lang="zh-CN" altLang="en-US" sz="1200" dirty="0">
              <a:solidFill>
                <a:schemeClr val="bg1"/>
              </a:solidFill>
              <a:latin typeface="+mj-lt"/>
            </a:endParaRPr>
          </a:p>
        </p:txBody>
      </p:sp>
      <p:pic>
        <p:nvPicPr>
          <p:cNvPr id="4" name="Picture 3"/>
          <p:cNvPicPr>
            <a:picLocks noChangeAspect="1"/>
          </p:cNvPicPr>
          <p:nvPr/>
        </p:nvPicPr>
        <p:blipFill>
          <a:blip r:embed="rId1"/>
          <a:stretch>
            <a:fillRect/>
          </a:stretch>
        </p:blipFill>
        <p:spPr>
          <a:xfrm>
            <a:off x="811530" y="2535555"/>
            <a:ext cx="11070590" cy="9956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731838" y="2224459"/>
            <a:ext cx="7919170" cy="275590"/>
          </a:xfrm>
          <a:prstGeom prst="rect">
            <a:avLst/>
          </a:prstGeom>
          <a:noFill/>
        </p:spPr>
        <p:txBody>
          <a:bodyPr wrap="square">
            <a:spAutoFit/>
          </a:bodyPr>
          <a:lstStyle>
            <a:defPPr>
              <a:defRPr lang="zh-CN"/>
            </a:defPPr>
            <a:lvl1pPr>
              <a:defRPr sz="1050">
                <a:solidFill>
                  <a:schemeClr val="tx1">
                    <a:lumMod val="65000"/>
                    <a:lumOff val="35000"/>
                  </a:schemeClr>
                </a:solidFill>
              </a:defRPr>
            </a:lvl1pPr>
          </a:lstStyle>
          <a:p>
            <a:r>
              <a:rPr lang="zh-CN" altLang="en-US" sz="1200" dirty="0">
                <a:solidFill>
                  <a:schemeClr val="bg1"/>
                </a:solidFill>
              </a:rPr>
              <a:t> </a:t>
            </a:r>
            <a:endParaRPr lang="zh-CN" altLang="en-US" sz="1200" dirty="0">
              <a:solidFill>
                <a:schemeClr val="bg1"/>
              </a:solidFill>
            </a:endParaRPr>
          </a:p>
        </p:txBody>
      </p:sp>
      <p:sp>
        <p:nvSpPr>
          <p:cNvPr id="39" name="文本框 38"/>
          <p:cNvSpPr txBox="1"/>
          <p:nvPr/>
        </p:nvSpPr>
        <p:spPr>
          <a:xfrm>
            <a:off x="775637" y="4853898"/>
            <a:ext cx="2461219" cy="461665"/>
          </a:xfrm>
          <a:prstGeom prst="rect">
            <a:avLst/>
          </a:prstGeom>
          <a:noFill/>
        </p:spPr>
        <p:txBody>
          <a:bodyPr wrap="square">
            <a:spAutoFit/>
          </a:bodyPr>
          <a:lstStyle>
            <a:defPPr>
              <a:defRPr lang="zh-CN"/>
            </a:defPPr>
            <a:lvl1pPr>
              <a:defRPr sz="1050">
                <a:solidFill>
                  <a:schemeClr val="tx1">
                    <a:lumMod val="65000"/>
                    <a:lumOff val="35000"/>
                  </a:schemeClr>
                </a:solidFill>
              </a:defRPr>
            </a:lvl1pPr>
          </a:lstStyle>
          <a:p>
            <a:pPr algn="ctr"/>
            <a:r>
              <a:rPr lang="zh-CN" altLang="en-US" sz="1200" dirty="0">
                <a:solidFill>
                  <a:schemeClr val="bg1"/>
                </a:solidFill>
              </a:rPr>
              <a:t>Presentations are communication tools</a:t>
            </a:r>
            <a:endParaRPr lang="en-US" altLang="zh-CN" sz="1200" dirty="0">
              <a:solidFill>
                <a:schemeClr val="bg1"/>
              </a:solidFill>
            </a:endParaRPr>
          </a:p>
        </p:txBody>
      </p:sp>
      <p:pic>
        <p:nvPicPr>
          <p:cNvPr id="6" name="图片 5"/>
          <p:cNvPicPr>
            <a:picLocks noChangeAspect="1"/>
          </p:cNvPicPr>
          <p:nvPr/>
        </p:nvPicPr>
        <p:blipFill rotWithShape="1">
          <a:blip r:embed="rId1"/>
          <a:srcRect l="1592" t="-2955" r="22964" b="59528"/>
          <a:stretch>
            <a:fillRect/>
          </a:stretch>
        </p:blipFill>
        <p:spPr>
          <a:xfrm flipH="1">
            <a:off x="-274" y="4797832"/>
            <a:ext cx="3579091" cy="2060168"/>
          </a:xfrm>
          <a:custGeom>
            <a:avLst/>
            <a:gdLst>
              <a:gd name="connsiteX0" fmla="*/ 3579091 w 3579091"/>
              <a:gd name="connsiteY0" fmla="*/ 0 h 2060168"/>
              <a:gd name="connsiteX1" fmla="*/ 0 w 3579091"/>
              <a:gd name="connsiteY1" fmla="*/ 0 h 2060168"/>
              <a:gd name="connsiteX2" fmla="*/ 0 w 3579091"/>
              <a:gd name="connsiteY2" fmla="*/ 2060168 h 2060168"/>
              <a:gd name="connsiteX3" fmla="*/ 3579091 w 3579091"/>
              <a:gd name="connsiteY3" fmla="*/ 2060168 h 2060168"/>
            </a:gdLst>
            <a:ahLst/>
            <a:cxnLst>
              <a:cxn ang="0">
                <a:pos x="connsiteX0" y="connsiteY0"/>
              </a:cxn>
              <a:cxn ang="0">
                <a:pos x="connsiteX1" y="connsiteY1"/>
              </a:cxn>
              <a:cxn ang="0">
                <a:pos x="connsiteX2" y="connsiteY2"/>
              </a:cxn>
              <a:cxn ang="0">
                <a:pos x="connsiteX3" y="connsiteY3"/>
              </a:cxn>
            </a:cxnLst>
            <a:rect l="l" t="t" r="r" b="b"/>
            <a:pathLst>
              <a:path w="3579091" h="2060168">
                <a:moveTo>
                  <a:pt x="3579091" y="0"/>
                </a:moveTo>
                <a:lnTo>
                  <a:pt x="0" y="0"/>
                </a:lnTo>
                <a:lnTo>
                  <a:pt x="0" y="2060168"/>
                </a:lnTo>
                <a:lnTo>
                  <a:pt x="3579091" y="2060168"/>
                </a:lnTo>
                <a:close/>
              </a:path>
            </a:pathLst>
          </a:custGeom>
        </p:spPr>
      </p:pic>
      <p:pic>
        <p:nvPicPr>
          <p:cNvPr id="13" name="图片 12"/>
          <p:cNvPicPr>
            <a:picLocks noChangeAspect="1"/>
          </p:cNvPicPr>
          <p:nvPr/>
        </p:nvPicPr>
        <p:blipFill rotWithShape="1">
          <a:blip r:embed="rId2"/>
          <a:srcRect l="46389" t="47807" b="12967"/>
          <a:stretch>
            <a:fillRect/>
          </a:stretch>
        </p:blipFill>
        <p:spPr>
          <a:xfrm flipH="1">
            <a:off x="8651147"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25" name="文本框 24"/>
          <p:cNvSpPr txBox="1"/>
          <p:nvPr/>
        </p:nvSpPr>
        <p:spPr>
          <a:xfrm>
            <a:off x="843915" y="2499995"/>
            <a:ext cx="11000105" cy="922020"/>
          </a:xfrm>
          <a:prstGeom prst="rect">
            <a:avLst/>
          </a:prstGeom>
          <a:noFill/>
        </p:spPr>
        <p:txBody>
          <a:bodyPr wrap="square">
            <a:spAutoFit/>
          </a:bodyPr>
          <a:p>
            <a:pPr fontAlgn="ctr"/>
            <a:r>
              <a:rPr lang="en-US" altLang="zh-CN" sz="5400" b="0" i="0" u="none" strike="noStrike" dirty="0">
                <a:solidFill>
                  <a:schemeClr val="bg1"/>
                </a:solidFill>
                <a:effectLst/>
                <a:latin typeface="+mj-lt"/>
                <a:ea typeface="Arial" panose="020B0604020202020204" pitchFamily="34" charset="0"/>
              </a:rPr>
              <a:t>Source code of drop down box </a:t>
            </a:r>
            <a:endParaRPr lang="en-US" altLang="zh-CN" sz="5400" b="0" i="0" u="none" strike="noStrike" dirty="0">
              <a:solidFill>
                <a:schemeClr val="bg1"/>
              </a:solidFill>
              <a:effectLst/>
              <a:latin typeface="+mj-lt"/>
              <a:ea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sp>
        <p:nvSpPr>
          <p:cNvPr id="21" name="文本框 20"/>
          <p:cNvSpPr txBox="1"/>
          <p:nvPr/>
        </p:nvSpPr>
        <p:spPr>
          <a:xfrm>
            <a:off x="926465" y="2143760"/>
            <a:ext cx="5364480" cy="301561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r>
              <a:rPr lang="en-US" altLang="en-US" sz="1600" dirty="0">
                <a:solidFill>
                  <a:schemeClr val="bg1"/>
                </a:solidFill>
              </a:rPr>
              <a:t>&lt;div class="dropdown"&gt;</a:t>
            </a:r>
            <a:endParaRPr lang="en-US" altLang="en-US" sz="1600" dirty="0">
              <a:solidFill>
                <a:schemeClr val="bg1"/>
              </a:solidFill>
            </a:endParaRPr>
          </a:p>
          <a:p>
            <a:r>
              <a:rPr lang="en-US" altLang="en-US" sz="1600" dirty="0">
                <a:solidFill>
                  <a:schemeClr val="bg1"/>
                </a:solidFill>
              </a:rPr>
              <a:t>    &lt;button class="dropbtn"&gt;Home</a:t>
            </a:r>
            <a:endParaRPr lang="en-US" altLang="en-US" sz="1600" dirty="0">
              <a:solidFill>
                <a:schemeClr val="bg1"/>
              </a:solidFill>
            </a:endParaRPr>
          </a:p>
          <a:p>
            <a:r>
              <a:rPr lang="en-US" altLang="en-US" sz="1600" dirty="0">
                <a:solidFill>
                  <a:schemeClr val="bg1"/>
                </a:solidFill>
              </a:rPr>
              <a:t>      &lt;i class="fa fa-caret-down"&gt;&lt;/i&gt;</a:t>
            </a:r>
            <a:endParaRPr lang="en-US" altLang="en-US" sz="1600" dirty="0">
              <a:solidFill>
                <a:schemeClr val="bg1"/>
              </a:solidFill>
            </a:endParaRPr>
          </a:p>
          <a:p>
            <a:r>
              <a:rPr lang="en-US" altLang="en-US" sz="1600" dirty="0">
                <a:solidFill>
                  <a:schemeClr val="bg1"/>
                </a:solidFill>
              </a:rPr>
              <a:t>    &lt;/button&gt;</a:t>
            </a:r>
            <a:endParaRPr lang="en-US" altLang="en-US" sz="1600" dirty="0">
              <a:solidFill>
                <a:schemeClr val="bg1"/>
              </a:solidFill>
            </a:endParaRPr>
          </a:p>
          <a:p>
            <a:r>
              <a:rPr lang="en-US" altLang="en-US" sz="1600" dirty="0">
                <a:solidFill>
                  <a:schemeClr val="bg1"/>
                </a:solidFill>
              </a:rPr>
              <a:t>    &lt;div class="dropdown-content"&gt;</a:t>
            </a:r>
            <a:endParaRPr lang="en-US" altLang="en-US" sz="1600" dirty="0">
              <a:solidFill>
                <a:schemeClr val="bg1"/>
              </a:solidFill>
            </a:endParaRPr>
          </a:p>
          <a:p>
            <a:r>
              <a:rPr lang="en-US" altLang="en-US" sz="1600" dirty="0">
                <a:solidFill>
                  <a:schemeClr val="bg1"/>
                </a:solidFill>
              </a:rPr>
              <a:t>      &lt;a href="portfoli.html"&gt;biosketch&lt;/a&gt;</a:t>
            </a:r>
            <a:endParaRPr lang="en-US" altLang="en-US" sz="1600" dirty="0">
              <a:solidFill>
                <a:schemeClr val="bg1"/>
              </a:solidFill>
            </a:endParaRPr>
          </a:p>
          <a:p>
            <a:r>
              <a:rPr lang="en-US" altLang="en-US" sz="1600" dirty="0">
                <a:solidFill>
                  <a:schemeClr val="bg1"/>
                </a:solidFill>
              </a:rPr>
              <a:t>      &lt;a href="contact.html"&gt;Contact&lt;/a&gt;</a:t>
            </a:r>
            <a:endParaRPr lang="en-US" altLang="en-US" sz="1600" dirty="0">
              <a:solidFill>
                <a:schemeClr val="bg1"/>
              </a:solidFill>
            </a:endParaRPr>
          </a:p>
          <a:p>
            <a:r>
              <a:rPr lang="en-US" altLang="en-US" sz="1600" dirty="0">
                <a:solidFill>
                  <a:schemeClr val="bg1"/>
                </a:solidFill>
              </a:rPr>
              <a:t>      &lt;a href="CV.html"&gt;CV&lt;/a&gt;</a:t>
            </a:r>
            <a:endParaRPr lang="en-US" altLang="en-US" sz="1600" dirty="0">
              <a:solidFill>
                <a:schemeClr val="bg1"/>
              </a:solidFill>
            </a:endParaRPr>
          </a:p>
          <a:p>
            <a:r>
              <a:rPr lang="en-US" altLang="en-US" sz="1600" dirty="0">
                <a:solidFill>
                  <a:schemeClr val="bg1"/>
                </a:solidFill>
              </a:rPr>
              <a:t>     &lt;a href="Educational.html"&gt;Eduction Details&lt;/a&gt;</a:t>
            </a:r>
            <a:endParaRPr lang="en-US" altLang="en-US" sz="1600" dirty="0">
              <a:solidFill>
                <a:schemeClr val="bg1"/>
              </a:solidFill>
            </a:endParaRPr>
          </a:p>
          <a:p>
            <a:r>
              <a:rPr lang="en-US" altLang="en-US" sz="1600" dirty="0">
                <a:solidFill>
                  <a:schemeClr val="bg1"/>
                </a:solidFill>
              </a:rPr>
              <a:t>&lt;/div&gt;</a:t>
            </a:r>
            <a:endParaRPr lang="zh-CN" altLang="en-US" sz="1600" dirty="0">
              <a:solidFill>
                <a:schemeClr val="bg1"/>
              </a:solidFill>
            </a:endParaRPr>
          </a:p>
        </p:txBody>
      </p:sp>
      <p:pic>
        <p:nvPicPr>
          <p:cNvPr id="13" name="图片 12"/>
          <p:cNvPicPr>
            <a:picLocks noChangeAspect="1"/>
          </p:cNvPicPr>
          <p:nvPr/>
        </p:nvPicPr>
        <p:blipFill rotWithShape="1">
          <a:blip r:embed="rId1"/>
          <a:srcRect l="46389" t="47807" b="12967"/>
          <a:stretch>
            <a:fillRect/>
          </a:stretch>
        </p:blipFill>
        <p:spPr>
          <a:xfrm flipH="1">
            <a:off x="870893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pic>
        <p:nvPicPr>
          <p:cNvPr id="3" name="Picture 2"/>
          <p:cNvPicPr>
            <a:picLocks noChangeAspect="1"/>
          </p:cNvPicPr>
          <p:nvPr/>
        </p:nvPicPr>
        <p:blipFill>
          <a:blip r:embed="rId2"/>
          <a:stretch>
            <a:fillRect/>
          </a:stretch>
        </p:blipFill>
        <p:spPr>
          <a:xfrm>
            <a:off x="8300085" y="1928495"/>
            <a:ext cx="2992120" cy="32308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sp>
        <p:nvSpPr>
          <p:cNvPr id="2" name="任意多边形: 形状 1"/>
          <p:cNvSpPr/>
          <p:nvPr/>
        </p:nvSpPr>
        <p:spPr>
          <a:xfrm>
            <a:off x="152" y="3729448"/>
            <a:ext cx="12192000" cy="3128551"/>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8" name="文本框 17"/>
          <p:cNvSpPr txBox="1"/>
          <p:nvPr/>
        </p:nvSpPr>
        <p:spPr>
          <a:xfrm>
            <a:off x="673519" y="348000"/>
            <a:ext cx="1304596" cy="275590"/>
          </a:xfrm>
          <a:prstGeom prst="rect">
            <a:avLst/>
          </a:prstGeom>
          <a:noFill/>
        </p:spPr>
        <p:txBody>
          <a:bodyPr wrap="square">
            <a:spAutoFit/>
          </a:bodyPr>
          <a:lstStyle/>
          <a:p>
            <a:r>
              <a:rPr lang="en-US" altLang="zh-CN" sz="1200" dirty="0">
                <a:solidFill>
                  <a:schemeClr val="bg1"/>
                </a:solidFill>
                <a:latin typeface="+mj-lt"/>
              </a:rPr>
              <a:t>AIEYS</a:t>
            </a:r>
            <a:endParaRPr lang="en-US" altLang="zh-CN" sz="1200" dirty="0">
              <a:solidFill>
                <a:schemeClr val="bg1"/>
              </a:solidFill>
              <a:latin typeface="+mj-lt"/>
            </a:endParaRPr>
          </a:p>
        </p:txBody>
      </p:sp>
      <p:pic>
        <p:nvPicPr>
          <p:cNvPr id="13" name="图片 12"/>
          <p:cNvPicPr>
            <a:picLocks noChangeAspect="1"/>
          </p:cNvPicPr>
          <p:nvPr/>
        </p:nvPicPr>
        <p:blipFill rotWithShape="1">
          <a:blip r:embed="rId1"/>
          <a:srcRect l="46389" t="47807" b="12967"/>
          <a:stretch>
            <a:fillRect/>
          </a:stretch>
        </p:blipFill>
        <p:spPr>
          <a:xfrm flipH="1">
            <a:off x="872036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7" name="Text Box 6"/>
          <p:cNvSpPr txBox="1"/>
          <p:nvPr/>
        </p:nvSpPr>
        <p:spPr>
          <a:xfrm>
            <a:off x="1291590" y="2410460"/>
            <a:ext cx="10158730" cy="2173605"/>
          </a:xfrm>
          <a:prstGeom prst="rect">
            <a:avLst/>
          </a:prstGeom>
          <a:noFill/>
        </p:spPr>
        <p:txBody>
          <a:bodyPr wrap="square" rtlCol="0">
            <a:noAutofit/>
          </a:bodyPr>
          <a:p>
            <a:r>
              <a:rPr lang="en-US" sz="5400" b="1">
                <a:solidFill>
                  <a:schemeClr val="bg1"/>
                </a:solidFill>
              </a:rPr>
              <a:t>Source Code of Welcome Page</a:t>
            </a:r>
            <a:endParaRPr lang="en-US" sz="5400" b="1">
              <a:solidFill>
                <a:schemeClr val="bg1"/>
              </a:solidFill>
            </a:endParaRPr>
          </a:p>
        </p:txBody>
      </p:sp>
    </p:spTree>
  </p:cSld>
  <p:clrMapOvr>
    <a:masterClrMapping/>
  </p:clrMapOvr>
</p:sld>
</file>

<file path=ppt/tags/tag1.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9164</Words>
  <Application>WPS Presentation</Application>
  <PresentationFormat>宽屏</PresentationFormat>
  <Paragraphs>331</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Microsoft YaHei</vt:lpstr>
      <vt:lpstr>Gilroy</vt:lpstr>
      <vt:lpstr>DM Serif Display</vt:lpstr>
      <vt:lpstr>Arial Unicode MS</vt:lpstr>
      <vt:lpstr>Lucida Sans Unicode</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Muhammad Shoaib Qamar</cp:lastModifiedBy>
  <cp:revision>26</cp:revision>
  <dcterms:created xsi:type="dcterms:W3CDTF">2023-03-30T01:36:00Z</dcterms:created>
  <dcterms:modified xsi:type="dcterms:W3CDTF">2024-12-31T07:34:32Z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FBDB99FE5F4544F39D61FDDE3F38A2B0_13</vt:lpwstr>
  </property>
  <property fmtid="{D5CDD505-2E9C-101B-9397-08002B2CF9AE}" pid="3" name="KSOProductBuildVer">
    <vt:lpwstr>1033-12.2.0.19307</vt:lpwstr>
  </property>
</Properties>
</file>